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1" r:id="rId5"/>
  </p:sldMasterIdLst>
  <p:notesMasterIdLst>
    <p:notesMasterId r:id="rId75"/>
  </p:notesMasterIdLst>
  <p:sldIdLst>
    <p:sldId id="256" r:id="rId6"/>
    <p:sldId id="268" r:id="rId7"/>
    <p:sldId id="269" r:id="rId8"/>
    <p:sldId id="257" r:id="rId9"/>
    <p:sldId id="258" r:id="rId10"/>
    <p:sldId id="259" r:id="rId11"/>
    <p:sldId id="260" r:id="rId12"/>
    <p:sldId id="261" r:id="rId13"/>
    <p:sldId id="262" r:id="rId14"/>
    <p:sldId id="330" r:id="rId15"/>
    <p:sldId id="263" r:id="rId16"/>
    <p:sldId id="331" r:id="rId17"/>
    <p:sldId id="264" r:id="rId18"/>
    <p:sldId id="265" r:id="rId19"/>
    <p:sldId id="270" r:id="rId20"/>
    <p:sldId id="271" r:id="rId21"/>
    <p:sldId id="272" r:id="rId22"/>
    <p:sldId id="273" r:id="rId23"/>
    <p:sldId id="274" r:id="rId24"/>
    <p:sldId id="275" r:id="rId25"/>
    <p:sldId id="276" r:id="rId26"/>
    <p:sldId id="277" r:id="rId27"/>
    <p:sldId id="278" r:id="rId28"/>
    <p:sldId id="281" r:id="rId29"/>
    <p:sldId id="282" r:id="rId30"/>
    <p:sldId id="283" r:id="rId31"/>
    <p:sldId id="284" r:id="rId32"/>
    <p:sldId id="286" r:id="rId33"/>
    <p:sldId id="287" r:id="rId34"/>
    <p:sldId id="288" r:id="rId35"/>
    <p:sldId id="289" r:id="rId36"/>
    <p:sldId id="290" r:id="rId37"/>
    <p:sldId id="291" r:id="rId38"/>
    <p:sldId id="292" r:id="rId39"/>
    <p:sldId id="293" r:id="rId40"/>
    <p:sldId id="294" r:id="rId41"/>
    <p:sldId id="295" r:id="rId42"/>
    <p:sldId id="296" r:id="rId43"/>
    <p:sldId id="328"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6" r:id="rId59"/>
    <p:sldId id="311" r:id="rId60"/>
    <p:sldId id="312" r:id="rId61"/>
    <p:sldId id="313" r:id="rId62"/>
    <p:sldId id="314" r:id="rId63"/>
    <p:sldId id="315" r:id="rId64"/>
    <p:sldId id="319" r:id="rId65"/>
    <p:sldId id="332" r:id="rId66"/>
    <p:sldId id="333" r:id="rId67"/>
    <p:sldId id="320" r:id="rId68"/>
    <p:sldId id="329" r:id="rId69"/>
    <p:sldId id="322" r:id="rId70"/>
    <p:sldId id="323" r:id="rId71"/>
    <p:sldId id="324" r:id="rId72"/>
    <p:sldId id="325" r:id="rId73"/>
    <p:sldId id="326" r:id="rId7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5FA65D-49DF-4612-BD39-D079D9310561}" v="8" dt="2026-09-14T17:20:59.7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61380" autoAdjust="0"/>
  </p:normalViewPr>
  <p:slideViewPr>
    <p:cSldViewPr snapToGrid="0" snapToObjects="1">
      <p:cViewPr varScale="1">
        <p:scale>
          <a:sx n="68" d="100"/>
          <a:sy n="68" d="100"/>
        </p:scale>
        <p:origin x="2196" y="60"/>
      </p:cViewPr>
      <p:guideLst/>
    </p:cSldViewPr>
  </p:slideViewPr>
  <p:outlineViewPr>
    <p:cViewPr>
      <p:scale>
        <a:sx n="33" d="100"/>
        <a:sy n="33" d="100"/>
      </p:scale>
      <p:origin x="0" y="-6654"/>
    </p:cViewPr>
  </p:outlineViewPr>
  <p:notesTextViewPr>
    <p:cViewPr>
      <p:scale>
        <a:sx n="1" d="1"/>
        <a:sy n="1" d="1"/>
      </p:scale>
      <p:origin x="0" y="0"/>
    </p:cViewPr>
  </p:notesTextViewPr>
  <p:notesViewPr>
    <p:cSldViewPr snapToGrid="0" snapToObjects="1">
      <p:cViewPr varScale="1">
        <p:scale>
          <a:sx n="63" d="100"/>
          <a:sy n="63" d="100"/>
        </p:scale>
        <p:origin x="4362"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es Herring" userId="c4aa4cd7-6c2e-471a-9fd5-0cca723c1143" providerId="ADAL" clId="{C949F2B4-D4F3-49E8-AA6D-DE1C8E877992}"/>
    <pc:docChg chg="undo custSel addSld delSld modSld sldOrd">
      <pc:chgData name="Charles Herring" userId="c4aa4cd7-6c2e-471a-9fd5-0cca723c1143" providerId="ADAL" clId="{C949F2B4-D4F3-49E8-AA6D-DE1C8E877992}" dt="2026-09-14T17:30:56.675" v="460" actId="47"/>
      <pc:docMkLst>
        <pc:docMk/>
      </pc:docMkLst>
      <pc:sldChg chg="addSp delSp modSp modTransition modAnim">
        <pc:chgData name="Charles Herring" userId="c4aa4cd7-6c2e-471a-9fd5-0cca723c1143" providerId="ADAL" clId="{C949F2B4-D4F3-49E8-AA6D-DE1C8E877992}" dt="2026-09-14T17:09:49.604" v="31"/>
        <pc:sldMkLst>
          <pc:docMk/>
          <pc:sldMk cId="0" sldId="256"/>
        </pc:sldMkLst>
        <pc:picChg chg="add del mod">
          <ac:chgData name="Charles Herring" userId="c4aa4cd7-6c2e-471a-9fd5-0cca723c1143" providerId="ADAL" clId="{C949F2B4-D4F3-49E8-AA6D-DE1C8E877992}" dt="2026-09-14T17:09:49.604" v="31"/>
          <ac:picMkLst>
            <pc:docMk/>
            <pc:sldMk cId="0" sldId="256"/>
            <ac:picMk id="42" creationId="{0EEFFD50-FF50-386A-E12F-1BC683552133}"/>
          </ac:picMkLst>
        </pc:picChg>
      </pc:sldChg>
      <pc:sldChg chg="addSp delSp modSp modTransition modAnim">
        <pc:chgData name="Charles Herring" userId="c4aa4cd7-6c2e-471a-9fd5-0cca723c1143" providerId="ADAL" clId="{C949F2B4-D4F3-49E8-AA6D-DE1C8E877992}" dt="2026-09-14T17:09:49.604" v="31"/>
        <pc:sldMkLst>
          <pc:docMk/>
          <pc:sldMk cId="0" sldId="257"/>
        </pc:sldMkLst>
        <pc:picChg chg="add del mod">
          <ac:chgData name="Charles Herring" userId="c4aa4cd7-6c2e-471a-9fd5-0cca723c1143" providerId="ADAL" clId="{C949F2B4-D4F3-49E8-AA6D-DE1C8E877992}" dt="2026-09-14T17:09:49.604" v="31"/>
          <ac:picMkLst>
            <pc:docMk/>
            <pc:sldMk cId="0" sldId="257"/>
            <ac:picMk id="15" creationId="{51730C8B-CE65-0607-706E-119E24830AB0}"/>
          </ac:picMkLst>
        </pc:picChg>
      </pc:sldChg>
      <pc:sldChg chg="addSp delSp modSp modTransition modAnim">
        <pc:chgData name="Charles Herring" userId="c4aa4cd7-6c2e-471a-9fd5-0cca723c1143" providerId="ADAL" clId="{C949F2B4-D4F3-49E8-AA6D-DE1C8E877992}" dt="2026-09-14T17:09:49.604" v="31"/>
        <pc:sldMkLst>
          <pc:docMk/>
          <pc:sldMk cId="0" sldId="258"/>
        </pc:sldMkLst>
        <pc:picChg chg="add del mod">
          <ac:chgData name="Charles Herring" userId="c4aa4cd7-6c2e-471a-9fd5-0cca723c1143" providerId="ADAL" clId="{C949F2B4-D4F3-49E8-AA6D-DE1C8E877992}" dt="2026-09-14T17:09:49.604" v="31"/>
          <ac:picMkLst>
            <pc:docMk/>
            <pc:sldMk cId="0" sldId="258"/>
            <ac:picMk id="16" creationId="{E6EFD1D5-869E-BE2E-E079-3570380DB60A}"/>
          </ac:picMkLst>
        </pc:picChg>
      </pc:sldChg>
      <pc:sldChg chg="addSp delSp modSp modTransition modAnim">
        <pc:chgData name="Charles Herring" userId="c4aa4cd7-6c2e-471a-9fd5-0cca723c1143" providerId="ADAL" clId="{C949F2B4-D4F3-49E8-AA6D-DE1C8E877992}" dt="2026-09-14T17:09:49.604" v="31"/>
        <pc:sldMkLst>
          <pc:docMk/>
          <pc:sldMk cId="0" sldId="259"/>
        </pc:sldMkLst>
        <pc:picChg chg="add del mod">
          <ac:chgData name="Charles Herring" userId="c4aa4cd7-6c2e-471a-9fd5-0cca723c1143" providerId="ADAL" clId="{C949F2B4-D4F3-49E8-AA6D-DE1C8E877992}" dt="2026-09-14T17:09:49.604" v="31"/>
          <ac:picMkLst>
            <pc:docMk/>
            <pc:sldMk cId="0" sldId="259"/>
            <ac:picMk id="21" creationId="{ADD48A3E-1540-DD15-C2D2-AF70A1EF218C}"/>
          </ac:picMkLst>
        </pc:picChg>
      </pc:sldChg>
      <pc:sldChg chg="addSp delSp modSp modTransition modAnim">
        <pc:chgData name="Charles Herring" userId="c4aa4cd7-6c2e-471a-9fd5-0cca723c1143" providerId="ADAL" clId="{C949F2B4-D4F3-49E8-AA6D-DE1C8E877992}" dt="2026-09-14T17:09:49.604" v="31"/>
        <pc:sldMkLst>
          <pc:docMk/>
          <pc:sldMk cId="0" sldId="260"/>
        </pc:sldMkLst>
        <pc:picChg chg="add del mod">
          <ac:chgData name="Charles Herring" userId="c4aa4cd7-6c2e-471a-9fd5-0cca723c1143" providerId="ADAL" clId="{C949F2B4-D4F3-49E8-AA6D-DE1C8E877992}" dt="2026-09-14T17:09:49.604" v="31"/>
          <ac:picMkLst>
            <pc:docMk/>
            <pc:sldMk cId="0" sldId="260"/>
            <ac:picMk id="18" creationId="{22B7DEB4-DE0F-007B-3879-D277504DAE5D}"/>
          </ac:picMkLst>
        </pc:picChg>
      </pc:sldChg>
      <pc:sldChg chg="addSp delSp modSp mod modTransition modAnim">
        <pc:chgData name="Charles Herring" userId="c4aa4cd7-6c2e-471a-9fd5-0cca723c1143" providerId="ADAL" clId="{C949F2B4-D4F3-49E8-AA6D-DE1C8E877992}" dt="2026-09-14T17:10:54.623" v="39" actId="20577"/>
        <pc:sldMkLst>
          <pc:docMk/>
          <pc:sldMk cId="0" sldId="261"/>
        </pc:sldMkLst>
        <pc:spChg chg="mod">
          <ac:chgData name="Charles Herring" userId="c4aa4cd7-6c2e-471a-9fd5-0cca723c1143" providerId="ADAL" clId="{C949F2B4-D4F3-49E8-AA6D-DE1C8E877992}" dt="2026-09-14T17:10:54.623" v="39" actId="20577"/>
          <ac:spMkLst>
            <pc:docMk/>
            <pc:sldMk cId="0" sldId="261"/>
            <ac:spMk id="3" creationId="{00000000-0000-0000-0000-000000000000}"/>
          </ac:spMkLst>
        </pc:spChg>
        <pc:picChg chg="add del mod">
          <ac:chgData name="Charles Herring" userId="c4aa4cd7-6c2e-471a-9fd5-0cca723c1143" providerId="ADAL" clId="{C949F2B4-D4F3-49E8-AA6D-DE1C8E877992}" dt="2026-09-14T17:09:49.604" v="31"/>
          <ac:picMkLst>
            <pc:docMk/>
            <pc:sldMk cId="0" sldId="261"/>
            <ac:picMk id="16" creationId="{826859B4-3E09-39D0-02A4-5198099CEB17}"/>
          </ac:picMkLst>
        </pc:picChg>
      </pc:sldChg>
      <pc:sldChg chg="addSp delSp modSp modTransition modAnim">
        <pc:chgData name="Charles Herring" userId="c4aa4cd7-6c2e-471a-9fd5-0cca723c1143" providerId="ADAL" clId="{C949F2B4-D4F3-49E8-AA6D-DE1C8E877992}" dt="2026-09-14T17:09:49.604" v="31"/>
        <pc:sldMkLst>
          <pc:docMk/>
          <pc:sldMk cId="0" sldId="262"/>
        </pc:sldMkLst>
        <pc:picChg chg="add del mod">
          <ac:chgData name="Charles Herring" userId="c4aa4cd7-6c2e-471a-9fd5-0cca723c1143" providerId="ADAL" clId="{C949F2B4-D4F3-49E8-AA6D-DE1C8E877992}" dt="2026-09-14T17:09:49.604" v="31"/>
          <ac:picMkLst>
            <pc:docMk/>
            <pc:sldMk cId="0" sldId="262"/>
            <ac:picMk id="16" creationId="{5AC2F976-8B7D-6C5D-C33D-3252A993936F}"/>
          </ac:picMkLst>
        </pc:picChg>
      </pc:sldChg>
      <pc:sldChg chg="addSp delSp modSp modTransition modAnim">
        <pc:chgData name="Charles Herring" userId="c4aa4cd7-6c2e-471a-9fd5-0cca723c1143" providerId="ADAL" clId="{C949F2B4-D4F3-49E8-AA6D-DE1C8E877992}" dt="2026-09-14T17:09:49.604" v="31"/>
        <pc:sldMkLst>
          <pc:docMk/>
          <pc:sldMk cId="0" sldId="263"/>
        </pc:sldMkLst>
        <pc:picChg chg="add del mod">
          <ac:chgData name="Charles Herring" userId="c4aa4cd7-6c2e-471a-9fd5-0cca723c1143" providerId="ADAL" clId="{C949F2B4-D4F3-49E8-AA6D-DE1C8E877992}" dt="2026-09-14T17:09:49.604" v="31"/>
          <ac:picMkLst>
            <pc:docMk/>
            <pc:sldMk cId="0" sldId="263"/>
            <ac:picMk id="16" creationId="{C149CC1B-CA3C-3F76-92A9-24064A355D58}"/>
          </ac:picMkLst>
        </pc:picChg>
      </pc:sldChg>
      <pc:sldChg chg="addSp delSp modSp modTransition modAnim">
        <pc:chgData name="Charles Herring" userId="c4aa4cd7-6c2e-471a-9fd5-0cca723c1143" providerId="ADAL" clId="{C949F2B4-D4F3-49E8-AA6D-DE1C8E877992}" dt="2026-09-14T17:09:49.604" v="31"/>
        <pc:sldMkLst>
          <pc:docMk/>
          <pc:sldMk cId="0" sldId="264"/>
        </pc:sldMkLst>
        <pc:picChg chg="add del mod">
          <ac:chgData name="Charles Herring" userId="c4aa4cd7-6c2e-471a-9fd5-0cca723c1143" providerId="ADAL" clId="{C949F2B4-D4F3-49E8-AA6D-DE1C8E877992}" dt="2026-09-14T17:09:49.604" v="31"/>
          <ac:picMkLst>
            <pc:docMk/>
            <pc:sldMk cId="0" sldId="264"/>
            <ac:picMk id="17" creationId="{AFEB275D-FA43-0A3A-27C8-72BA519F3664}"/>
          </ac:picMkLst>
        </pc:picChg>
      </pc:sldChg>
      <pc:sldChg chg="addSp delSp modSp modTransition modAnim">
        <pc:chgData name="Charles Herring" userId="c4aa4cd7-6c2e-471a-9fd5-0cca723c1143" providerId="ADAL" clId="{C949F2B4-D4F3-49E8-AA6D-DE1C8E877992}" dt="2026-09-14T17:09:49.604" v="31"/>
        <pc:sldMkLst>
          <pc:docMk/>
          <pc:sldMk cId="0" sldId="265"/>
        </pc:sldMkLst>
        <pc:picChg chg="add del mod">
          <ac:chgData name="Charles Herring" userId="c4aa4cd7-6c2e-471a-9fd5-0cca723c1143" providerId="ADAL" clId="{C949F2B4-D4F3-49E8-AA6D-DE1C8E877992}" dt="2026-09-14T17:09:49.604" v="31"/>
          <ac:picMkLst>
            <pc:docMk/>
            <pc:sldMk cId="0" sldId="265"/>
            <ac:picMk id="33" creationId="{A1053CDC-C674-8C93-5E47-D87E66DA154C}"/>
          </ac:picMkLst>
        </pc:picChg>
      </pc:sldChg>
      <pc:sldChg chg="addSp delSp modSp del ord modTransition modAnim">
        <pc:chgData name="Charles Herring" userId="c4aa4cd7-6c2e-471a-9fd5-0cca723c1143" providerId="ADAL" clId="{C949F2B4-D4F3-49E8-AA6D-DE1C8E877992}" dt="2026-09-14T17:10:06.021" v="32" actId="47"/>
        <pc:sldMkLst>
          <pc:docMk/>
          <pc:sldMk cId="0" sldId="266"/>
        </pc:sldMkLst>
        <pc:picChg chg="add del mod">
          <ac:chgData name="Charles Herring" userId="c4aa4cd7-6c2e-471a-9fd5-0cca723c1143" providerId="ADAL" clId="{C949F2B4-D4F3-49E8-AA6D-DE1C8E877992}" dt="2026-09-14T17:09:49.604" v="31"/>
          <ac:picMkLst>
            <pc:docMk/>
            <pc:sldMk cId="0" sldId="266"/>
            <ac:picMk id="35" creationId="{CD69F359-058C-B6F1-B070-D1D829D5FFB3}"/>
          </ac:picMkLst>
        </pc:picChg>
      </pc:sldChg>
      <pc:sldChg chg="addSp delSp modSp del ord modTransition modAnim">
        <pc:chgData name="Charles Herring" userId="c4aa4cd7-6c2e-471a-9fd5-0cca723c1143" providerId="ADAL" clId="{C949F2B4-D4F3-49E8-AA6D-DE1C8E877992}" dt="2026-09-14T17:10:06.021" v="32" actId="47"/>
        <pc:sldMkLst>
          <pc:docMk/>
          <pc:sldMk cId="0" sldId="267"/>
        </pc:sldMkLst>
        <pc:picChg chg="add del mod">
          <ac:chgData name="Charles Herring" userId="c4aa4cd7-6c2e-471a-9fd5-0cca723c1143" providerId="ADAL" clId="{C949F2B4-D4F3-49E8-AA6D-DE1C8E877992}" dt="2026-09-14T17:09:49.604" v="31"/>
          <ac:picMkLst>
            <pc:docMk/>
            <pc:sldMk cId="0" sldId="267"/>
            <ac:picMk id="25" creationId="{E08F03A0-66DB-ABE9-AD6B-6124C8E52F42}"/>
          </ac:picMkLst>
        </pc:picChg>
      </pc:sldChg>
      <pc:sldChg chg="addSp delSp modSp ord modTransition modAnim">
        <pc:chgData name="Charles Herring" userId="c4aa4cd7-6c2e-471a-9fd5-0cca723c1143" providerId="ADAL" clId="{C949F2B4-D4F3-49E8-AA6D-DE1C8E877992}" dt="2026-09-14T17:09:49.604" v="31"/>
        <pc:sldMkLst>
          <pc:docMk/>
          <pc:sldMk cId="0" sldId="268"/>
        </pc:sldMkLst>
        <pc:picChg chg="add del mod">
          <ac:chgData name="Charles Herring" userId="c4aa4cd7-6c2e-471a-9fd5-0cca723c1143" providerId="ADAL" clId="{C949F2B4-D4F3-49E8-AA6D-DE1C8E877992}" dt="2026-09-14T17:09:49.604" v="31"/>
          <ac:picMkLst>
            <pc:docMk/>
            <pc:sldMk cId="0" sldId="268"/>
            <ac:picMk id="29" creationId="{223014DB-AF21-9FA6-3E27-3F64D6AA60FC}"/>
          </ac:picMkLst>
        </pc:picChg>
      </pc:sldChg>
      <pc:sldChg chg="addSp delSp modSp ord modTransition modAnim">
        <pc:chgData name="Charles Herring" userId="c4aa4cd7-6c2e-471a-9fd5-0cca723c1143" providerId="ADAL" clId="{C949F2B4-D4F3-49E8-AA6D-DE1C8E877992}" dt="2026-09-14T17:09:49.604" v="31"/>
        <pc:sldMkLst>
          <pc:docMk/>
          <pc:sldMk cId="0" sldId="269"/>
        </pc:sldMkLst>
        <pc:picChg chg="add del mod">
          <ac:chgData name="Charles Herring" userId="c4aa4cd7-6c2e-471a-9fd5-0cca723c1143" providerId="ADAL" clId="{C949F2B4-D4F3-49E8-AA6D-DE1C8E877992}" dt="2026-09-14T17:09:49.604" v="31"/>
          <ac:picMkLst>
            <pc:docMk/>
            <pc:sldMk cId="0" sldId="269"/>
            <ac:picMk id="21" creationId="{8796174F-B127-6EA5-7E1B-5C3E759964F3}"/>
          </ac:picMkLst>
        </pc:picChg>
      </pc:sldChg>
      <pc:sldChg chg="addSp delSp modSp modTransition modAnim">
        <pc:chgData name="Charles Herring" userId="c4aa4cd7-6c2e-471a-9fd5-0cca723c1143" providerId="ADAL" clId="{C949F2B4-D4F3-49E8-AA6D-DE1C8E877992}" dt="2026-09-14T17:09:49.604" v="31"/>
        <pc:sldMkLst>
          <pc:docMk/>
          <pc:sldMk cId="0" sldId="270"/>
        </pc:sldMkLst>
        <pc:picChg chg="add del mod">
          <ac:chgData name="Charles Herring" userId="c4aa4cd7-6c2e-471a-9fd5-0cca723c1143" providerId="ADAL" clId="{C949F2B4-D4F3-49E8-AA6D-DE1C8E877992}" dt="2026-09-14T17:09:49.604" v="31"/>
          <ac:picMkLst>
            <pc:docMk/>
            <pc:sldMk cId="0" sldId="270"/>
            <ac:picMk id="10" creationId="{0E2C02DE-8116-05FB-E2C7-3B3961EF4075}"/>
          </ac:picMkLst>
        </pc:picChg>
      </pc:sldChg>
      <pc:sldChg chg="addSp delSp modSp modTransition modAnim">
        <pc:chgData name="Charles Herring" userId="c4aa4cd7-6c2e-471a-9fd5-0cca723c1143" providerId="ADAL" clId="{C949F2B4-D4F3-49E8-AA6D-DE1C8E877992}" dt="2026-09-14T17:09:49.604" v="31"/>
        <pc:sldMkLst>
          <pc:docMk/>
          <pc:sldMk cId="0" sldId="271"/>
        </pc:sldMkLst>
        <pc:picChg chg="add del mod">
          <ac:chgData name="Charles Herring" userId="c4aa4cd7-6c2e-471a-9fd5-0cca723c1143" providerId="ADAL" clId="{C949F2B4-D4F3-49E8-AA6D-DE1C8E877992}" dt="2026-09-14T17:09:49.604" v="31"/>
          <ac:picMkLst>
            <pc:docMk/>
            <pc:sldMk cId="0" sldId="271"/>
            <ac:picMk id="10" creationId="{1C4A308E-BC06-7C5A-15B2-C2FA9A7846C6}"/>
          </ac:picMkLst>
        </pc:picChg>
      </pc:sldChg>
      <pc:sldChg chg="addSp delSp modSp modTransition modAnim">
        <pc:chgData name="Charles Herring" userId="c4aa4cd7-6c2e-471a-9fd5-0cca723c1143" providerId="ADAL" clId="{C949F2B4-D4F3-49E8-AA6D-DE1C8E877992}" dt="2026-09-14T17:09:49.604" v="31"/>
        <pc:sldMkLst>
          <pc:docMk/>
          <pc:sldMk cId="0" sldId="272"/>
        </pc:sldMkLst>
        <pc:picChg chg="add del mod">
          <ac:chgData name="Charles Herring" userId="c4aa4cd7-6c2e-471a-9fd5-0cca723c1143" providerId="ADAL" clId="{C949F2B4-D4F3-49E8-AA6D-DE1C8E877992}" dt="2026-09-14T17:09:49.604" v="31"/>
          <ac:picMkLst>
            <pc:docMk/>
            <pc:sldMk cId="0" sldId="272"/>
            <ac:picMk id="13" creationId="{DCF274F8-5062-5068-DC0C-839C1E8E67CB}"/>
          </ac:picMkLst>
        </pc:picChg>
      </pc:sldChg>
      <pc:sldChg chg="addSp delSp modSp modTransition modAnim">
        <pc:chgData name="Charles Herring" userId="c4aa4cd7-6c2e-471a-9fd5-0cca723c1143" providerId="ADAL" clId="{C949F2B4-D4F3-49E8-AA6D-DE1C8E877992}" dt="2026-09-14T17:09:49.604" v="31"/>
        <pc:sldMkLst>
          <pc:docMk/>
          <pc:sldMk cId="0" sldId="273"/>
        </pc:sldMkLst>
        <pc:picChg chg="add del mod">
          <ac:chgData name="Charles Herring" userId="c4aa4cd7-6c2e-471a-9fd5-0cca723c1143" providerId="ADAL" clId="{C949F2B4-D4F3-49E8-AA6D-DE1C8E877992}" dt="2026-09-14T17:09:49.604" v="31"/>
          <ac:picMkLst>
            <pc:docMk/>
            <pc:sldMk cId="0" sldId="273"/>
            <ac:picMk id="13" creationId="{F3640334-3140-B9EC-993F-9BEDE849B4D2}"/>
          </ac:picMkLst>
        </pc:picChg>
      </pc:sldChg>
      <pc:sldChg chg="addSp delSp modSp modTransition modAnim">
        <pc:chgData name="Charles Herring" userId="c4aa4cd7-6c2e-471a-9fd5-0cca723c1143" providerId="ADAL" clId="{C949F2B4-D4F3-49E8-AA6D-DE1C8E877992}" dt="2026-09-14T17:09:49.604" v="31"/>
        <pc:sldMkLst>
          <pc:docMk/>
          <pc:sldMk cId="0" sldId="274"/>
        </pc:sldMkLst>
        <pc:picChg chg="add del mod">
          <ac:chgData name="Charles Herring" userId="c4aa4cd7-6c2e-471a-9fd5-0cca723c1143" providerId="ADAL" clId="{C949F2B4-D4F3-49E8-AA6D-DE1C8E877992}" dt="2026-09-14T17:09:49.604" v="31"/>
          <ac:picMkLst>
            <pc:docMk/>
            <pc:sldMk cId="0" sldId="274"/>
            <ac:picMk id="25" creationId="{DB2E85F1-84AE-F989-EB0F-FC9B88904EA1}"/>
          </ac:picMkLst>
        </pc:picChg>
      </pc:sldChg>
      <pc:sldChg chg="addSp delSp modSp modTransition modAnim">
        <pc:chgData name="Charles Herring" userId="c4aa4cd7-6c2e-471a-9fd5-0cca723c1143" providerId="ADAL" clId="{C949F2B4-D4F3-49E8-AA6D-DE1C8E877992}" dt="2026-09-14T17:09:49.604" v="31"/>
        <pc:sldMkLst>
          <pc:docMk/>
          <pc:sldMk cId="0" sldId="275"/>
        </pc:sldMkLst>
        <pc:picChg chg="add del mod">
          <ac:chgData name="Charles Herring" userId="c4aa4cd7-6c2e-471a-9fd5-0cca723c1143" providerId="ADAL" clId="{C949F2B4-D4F3-49E8-AA6D-DE1C8E877992}" dt="2026-09-14T17:09:49.604" v="31"/>
          <ac:picMkLst>
            <pc:docMk/>
            <pc:sldMk cId="0" sldId="275"/>
            <ac:picMk id="9" creationId="{67ED15EF-CC87-4E59-A3E2-418CFD7154A9}"/>
          </ac:picMkLst>
        </pc:picChg>
      </pc:sldChg>
      <pc:sldChg chg="addSp delSp modSp modTransition modAnim">
        <pc:chgData name="Charles Herring" userId="c4aa4cd7-6c2e-471a-9fd5-0cca723c1143" providerId="ADAL" clId="{C949F2B4-D4F3-49E8-AA6D-DE1C8E877992}" dt="2026-09-14T17:09:49.604" v="31"/>
        <pc:sldMkLst>
          <pc:docMk/>
          <pc:sldMk cId="0" sldId="276"/>
        </pc:sldMkLst>
        <pc:picChg chg="add del mod">
          <ac:chgData name="Charles Herring" userId="c4aa4cd7-6c2e-471a-9fd5-0cca723c1143" providerId="ADAL" clId="{C949F2B4-D4F3-49E8-AA6D-DE1C8E877992}" dt="2026-09-14T17:09:49.604" v="31"/>
          <ac:picMkLst>
            <pc:docMk/>
            <pc:sldMk cId="0" sldId="276"/>
            <ac:picMk id="11" creationId="{4FA17FD9-9729-FCEF-AF50-453EB15107BF}"/>
          </ac:picMkLst>
        </pc:picChg>
      </pc:sldChg>
      <pc:sldChg chg="addSp delSp modSp modTransition modAnim">
        <pc:chgData name="Charles Herring" userId="c4aa4cd7-6c2e-471a-9fd5-0cca723c1143" providerId="ADAL" clId="{C949F2B4-D4F3-49E8-AA6D-DE1C8E877992}" dt="2026-09-14T17:09:49.604" v="31"/>
        <pc:sldMkLst>
          <pc:docMk/>
          <pc:sldMk cId="0" sldId="277"/>
        </pc:sldMkLst>
        <pc:picChg chg="add del mod">
          <ac:chgData name="Charles Herring" userId="c4aa4cd7-6c2e-471a-9fd5-0cca723c1143" providerId="ADAL" clId="{C949F2B4-D4F3-49E8-AA6D-DE1C8E877992}" dt="2026-09-14T17:09:49.604" v="31"/>
          <ac:picMkLst>
            <pc:docMk/>
            <pc:sldMk cId="0" sldId="277"/>
            <ac:picMk id="14" creationId="{ECBD325B-8854-12DD-97F3-542CC604AFA8}"/>
          </ac:picMkLst>
        </pc:picChg>
      </pc:sldChg>
      <pc:sldChg chg="addSp delSp modSp modTransition modAnim">
        <pc:chgData name="Charles Herring" userId="c4aa4cd7-6c2e-471a-9fd5-0cca723c1143" providerId="ADAL" clId="{C949F2B4-D4F3-49E8-AA6D-DE1C8E877992}" dt="2026-09-14T17:09:49.604" v="31"/>
        <pc:sldMkLst>
          <pc:docMk/>
          <pc:sldMk cId="0" sldId="278"/>
        </pc:sldMkLst>
        <pc:picChg chg="add del mod">
          <ac:chgData name="Charles Herring" userId="c4aa4cd7-6c2e-471a-9fd5-0cca723c1143" providerId="ADAL" clId="{C949F2B4-D4F3-49E8-AA6D-DE1C8E877992}" dt="2026-09-14T17:09:49.604" v="31"/>
          <ac:picMkLst>
            <pc:docMk/>
            <pc:sldMk cId="0" sldId="278"/>
            <ac:picMk id="12" creationId="{60A6359D-FBBD-2B70-2181-853178E6255C}"/>
          </ac:picMkLst>
        </pc:picChg>
      </pc:sldChg>
      <pc:sldChg chg="addSp delSp modSp del modTransition modAnim">
        <pc:chgData name="Charles Herring" userId="c4aa4cd7-6c2e-471a-9fd5-0cca723c1143" providerId="ADAL" clId="{C949F2B4-D4F3-49E8-AA6D-DE1C8E877992}" dt="2026-09-14T17:08:56.470" v="30" actId="47"/>
        <pc:sldMkLst>
          <pc:docMk/>
          <pc:sldMk cId="0" sldId="279"/>
        </pc:sldMkLst>
      </pc:sldChg>
      <pc:sldChg chg="addSp delSp modSp del modTransition modAnim">
        <pc:chgData name="Charles Herring" userId="c4aa4cd7-6c2e-471a-9fd5-0cca723c1143" providerId="ADAL" clId="{C949F2B4-D4F3-49E8-AA6D-DE1C8E877992}" dt="2026-09-14T17:08:56.470" v="30" actId="47"/>
        <pc:sldMkLst>
          <pc:docMk/>
          <pc:sldMk cId="0" sldId="280"/>
        </pc:sldMkLst>
      </pc:sldChg>
      <pc:sldChg chg="addSp delSp modSp modTransition modAnim">
        <pc:chgData name="Charles Herring" userId="c4aa4cd7-6c2e-471a-9fd5-0cca723c1143" providerId="ADAL" clId="{C949F2B4-D4F3-49E8-AA6D-DE1C8E877992}" dt="2026-09-14T17:09:49.604" v="31"/>
        <pc:sldMkLst>
          <pc:docMk/>
          <pc:sldMk cId="0" sldId="281"/>
        </pc:sldMkLst>
        <pc:picChg chg="add del mod">
          <ac:chgData name="Charles Herring" userId="c4aa4cd7-6c2e-471a-9fd5-0cca723c1143" providerId="ADAL" clId="{C949F2B4-D4F3-49E8-AA6D-DE1C8E877992}" dt="2026-09-14T17:09:49.604" v="31"/>
          <ac:picMkLst>
            <pc:docMk/>
            <pc:sldMk cId="0" sldId="281"/>
            <ac:picMk id="19" creationId="{67812FD3-D4E5-EBEB-4286-6F635C390F1F}"/>
          </ac:picMkLst>
        </pc:picChg>
      </pc:sldChg>
      <pc:sldChg chg="addSp delSp modSp modTransition modAnim">
        <pc:chgData name="Charles Herring" userId="c4aa4cd7-6c2e-471a-9fd5-0cca723c1143" providerId="ADAL" clId="{C949F2B4-D4F3-49E8-AA6D-DE1C8E877992}" dt="2026-09-14T17:09:49.604" v="31"/>
        <pc:sldMkLst>
          <pc:docMk/>
          <pc:sldMk cId="0" sldId="282"/>
        </pc:sldMkLst>
        <pc:picChg chg="add del mod">
          <ac:chgData name="Charles Herring" userId="c4aa4cd7-6c2e-471a-9fd5-0cca723c1143" providerId="ADAL" clId="{C949F2B4-D4F3-49E8-AA6D-DE1C8E877992}" dt="2026-09-14T17:09:49.604" v="31"/>
          <ac:picMkLst>
            <pc:docMk/>
            <pc:sldMk cId="0" sldId="282"/>
            <ac:picMk id="12" creationId="{FEFBE891-89B1-0AB1-5D6D-0DA3935CAEA2}"/>
          </ac:picMkLst>
        </pc:picChg>
      </pc:sldChg>
      <pc:sldChg chg="addSp delSp modSp modTransition modAnim">
        <pc:chgData name="Charles Herring" userId="c4aa4cd7-6c2e-471a-9fd5-0cca723c1143" providerId="ADAL" clId="{C949F2B4-D4F3-49E8-AA6D-DE1C8E877992}" dt="2026-09-14T17:09:49.604" v="31"/>
        <pc:sldMkLst>
          <pc:docMk/>
          <pc:sldMk cId="0" sldId="283"/>
        </pc:sldMkLst>
        <pc:picChg chg="add del mod">
          <ac:chgData name="Charles Herring" userId="c4aa4cd7-6c2e-471a-9fd5-0cca723c1143" providerId="ADAL" clId="{C949F2B4-D4F3-49E8-AA6D-DE1C8E877992}" dt="2026-09-14T17:09:49.604" v="31"/>
          <ac:picMkLst>
            <pc:docMk/>
            <pc:sldMk cId="0" sldId="283"/>
            <ac:picMk id="12" creationId="{3C165222-672B-3BF2-562D-7FBF097EFD2C}"/>
          </ac:picMkLst>
        </pc:picChg>
      </pc:sldChg>
      <pc:sldChg chg="addSp delSp modSp modTransition modAnim">
        <pc:chgData name="Charles Herring" userId="c4aa4cd7-6c2e-471a-9fd5-0cca723c1143" providerId="ADAL" clId="{C949F2B4-D4F3-49E8-AA6D-DE1C8E877992}" dt="2026-09-14T17:09:49.604" v="31"/>
        <pc:sldMkLst>
          <pc:docMk/>
          <pc:sldMk cId="0" sldId="284"/>
        </pc:sldMkLst>
        <pc:picChg chg="add del mod">
          <ac:chgData name="Charles Herring" userId="c4aa4cd7-6c2e-471a-9fd5-0cca723c1143" providerId="ADAL" clId="{C949F2B4-D4F3-49E8-AA6D-DE1C8E877992}" dt="2026-09-14T17:09:49.604" v="31"/>
          <ac:picMkLst>
            <pc:docMk/>
            <pc:sldMk cId="0" sldId="284"/>
            <ac:picMk id="12" creationId="{014F2C2C-26D6-19CD-091B-729D77C849D6}"/>
          </ac:picMkLst>
        </pc:picChg>
      </pc:sldChg>
      <pc:sldChg chg="addSp delSp modSp modTransition modAnim">
        <pc:chgData name="Charles Herring" userId="c4aa4cd7-6c2e-471a-9fd5-0cca723c1143" providerId="ADAL" clId="{C949F2B4-D4F3-49E8-AA6D-DE1C8E877992}" dt="2026-09-14T17:09:49.604" v="31"/>
        <pc:sldMkLst>
          <pc:docMk/>
          <pc:sldMk cId="0" sldId="286"/>
        </pc:sldMkLst>
        <pc:picChg chg="add del mod">
          <ac:chgData name="Charles Herring" userId="c4aa4cd7-6c2e-471a-9fd5-0cca723c1143" providerId="ADAL" clId="{C949F2B4-D4F3-49E8-AA6D-DE1C8E877992}" dt="2026-09-14T17:09:49.604" v="31"/>
          <ac:picMkLst>
            <pc:docMk/>
            <pc:sldMk cId="0" sldId="286"/>
            <ac:picMk id="12" creationId="{F51731A1-1C4D-225A-41BB-617C397C509D}"/>
          </ac:picMkLst>
        </pc:picChg>
      </pc:sldChg>
      <pc:sldChg chg="addSp delSp modSp modTransition modAnim">
        <pc:chgData name="Charles Herring" userId="c4aa4cd7-6c2e-471a-9fd5-0cca723c1143" providerId="ADAL" clId="{C949F2B4-D4F3-49E8-AA6D-DE1C8E877992}" dt="2026-09-14T17:09:49.604" v="31"/>
        <pc:sldMkLst>
          <pc:docMk/>
          <pc:sldMk cId="0" sldId="287"/>
        </pc:sldMkLst>
        <pc:picChg chg="add del mod">
          <ac:chgData name="Charles Herring" userId="c4aa4cd7-6c2e-471a-9fd5-0cca723c1143" providerId="ADAL" clId="{C949F2B4-D4F3-49E8-AA6D-DE1C8E877992}" dt="2026-09-14T17:09:49.604" v="31"/>
          <ac:picMkLst>
            <pc:docMk/>
            <pc:sldMk cId="0" sldId="287"/>
            <ac:picMk id="13" creationId="{BB2C1227-413A-A46D-62F0-078E44B125DA}"/>
          </ac:picMkLst>
        </pc:picChg>
      </pc:sldChg>
      <pc:sldChg chg="addSp delSp modSp modTransition modAnim">
        <pc:chgData name="Charles Herring" userId="c4aa4cd7-6c2e-471a-9fd5-0cca723c1143" providerId="ADAL" clId="{C949F2B4-D4F3-49E8-AA6D-DE1C8E877992}" dt="2026-09-14T17:09:49.604" v="31"/>
        <pc:sldMkLst>
          <pc:docMk/>
          <pc:sldMk cId="0" sldId="288"/>
        </pc:sldMkLst>
        <pc:picChg chg="add del mod">
          <ac:chgData name="Charles Herring" userId="c4aa4cd7-6c2e-471a-9fd5-0cca723c1143" providerId="ADAL" clId="{C949F2B4-D4F3-49E8-AA6D-DE1C8E877992}" dt="2026-09-14T17:09:49.604" v="31"/>
          <ac:picMkLst>
            <pc:docMk/>
            <pc:sldMk cId="0" sldId="288"/>
            <ac:picMk id="13" creationId="{DBDD81CC-1477-702E-A1D5-953022AEDC13}"/>
          </ac:picMkLst>
        </pc:picChg>
      </pc:sldChg>
      <pc:sldChg chg="addSp delSp modSp modTransition modAnim">
        <pc:chgData name="Charles Herring" userId="c4aa4cd7-6c2e-471a-9fd5-0cca723c1143" providerId="ADAL" clId="{C949F2B4-D4F3-49E8-AA6D-DE1C8E877992}" dt="2026-09-14T17:09:49.604" v="31"/>
        <pc:sldMkLst>
          <pc:docMk/>
          <pc:sldMk cId="0" sldId="289"/>
        </pc:sldMkLst>
        <pc:picChg chg="add del mod">
          <ac:chgData name="Charles Herring" userId="c4aa4cd7-6c2e-471a-9fd5-0cca723c1143" providerId="ADAL" clId="{C949F2B4-D4F3-49E8-AA6D-DE1C8E877992}" dt="2026-09-14T17:09:49.604" v="31"/>
          <ac:picMkLst>
            <pc:docMk/>
            <pc:sldMk cId="0" sldId="289"/>
            <ac:picMk id="10" creationId="{BF5947BE-8739-11FB-4667-606968FC4C71}"/>
          </ac:picMkLst>
        </pc:picChg>
      </pc:sldChg>
      <pc:sldChg chg="addSp delSp modSp modTransition modAnim">
        <pc:chgData name="Charles Herring" userId="c4aa4cd7-6c2e-471a-9fd5-0cca723c1143" providerId="ADAL" clId="{C949F2B4-D4F3-49E8-AA6D-DE1C8E877992}" dt="2026-09-14T17:09:49.604" v="31"/>
        <pc:sldMkLst>
          <pc:docMk/>
          <pc:sldMk cId="0" sldId="290"/>
        </pc:sldMkLst>
        <pc:picChg chg="add del mod">
          <ac:chgData name="Charles Herring" userId="c4aa4cd7-6c2e-471a-9fd5-0cca723c1143" providerId="ADAL" clId="{C949F2B4-D4F3-49E8-AA6D-DE1C8E877992}" dt="2026-09-14T17:09:49.604" v="31"/>
          <ac:picMkLst>
            <pc:docMk/>
            <pc:sldMk cId="0" sldId="290"/>
            <ac:picMk id="10" creationId="{5A07EAEC-B5FA-FF3C-A568-2F72C4260EBB}"/>
          </ac:picMkLst>
        </pc:picChg>
      </pc:sldChg>
      <pc:sldChg chg="addSp delSp modSp modTransition modAnim">
        <pc:chgData name="Charles Herring" userId="c4aa4cd7-6c2e-471a-9fd5-0cca723c1143" providerId="ADAL" clId="{C949F2B4-D4F3-49E8-AA6D-DE1C8E877992}" dt="2026-09-14T17:09:49.604" v="31"/>
        <pc:sldMkLst>
          <pc:docMk/>
          <pc:sldMk cId="0" sldId="291"/>
        </pc:sldMkLst>
        <pc:picChg chg="add del mod">
          <ac:chgData name="Charles Herring" userId="c4aa4cd7-6c2e-471a-9fd5-0cca723c1143" providerId="ADAL" clId="{C949F2B4-D4F3-49E8-AA6D-DE1C8E877992}" dt="2026-09-14T17:09:49.604" v="31"/>
          <ac:picMkLst>
            <pc:docMk/>
            <pc:sldMk cId="0" sldId="291"/>
            <ac:picMk id="10" creationId="{6CDDC909-3283-4DA7-22D5-5BCFF05A466F}"/>
          </ac:picMkLst>
        </pc:picChg>
      </pc:sldChg>
      <pc:sldChg chg="addSp delSp modSp modTransition modAnim">
        <pc:chgData name="Charles Herring" userId="c4aa4cd7-6c2e-471a-9fd5-0cca723c1143" providerId="ADAL" clId="{C949F2B4-D4F3-49E8-AA6D-DE1C8E877992}" dt="2026-09-14T17:09:49.604" v="31"/>
        <pc:sldMkLst>
          <pc:docMk/>
          <pc:sldMk cId="0" sldId="292"/>
        </pc:sldMkLst>
        <pc:picChg chg="add del mod">
          <ac:chgData name="Charles Herring" userId="c4aa4cd7-6c2e-471a-9fd5-0cca723c1143" providerId="ADAL" clId="{C949F2B4-D4F3-49E8-AA6D-DE1C8E877992}" dt="2026-09-14T17:09:49.604" v="31"/>
          <ac:picMkLst>
            <pc:docMk/>
            <pc:sldMk cId="0" sldId="292"/>
            <ac:picMk id="10" creationId="{04609589-8974-3D22-8360-034B2456D960}"/>
          </ac:picMkLst>
        </pc:picChg>
      </pc:sldChg>
      <pc:sldChg chg="addSp delSp modSp modTransition modAnim">
        <pc:chgData name="Charles Herring" userId="c4aa4cd7-6c2e-471a-9fd5-0cca723c1143" providerId="ADAL" clId="{C949F2B4-D4F3-49E8-AA6D-DE1C8E877992}" dt="2026-09-14T17:09:49.604" v="31"/>
        <pc:sldMkLst>
          <pc:docMk/>
          <pc:sldMk cId="0" sldId="293"/>
        </pc:sldMkLst>
        <pc:picChg chg="add del mod">
          <ac:chgData name="Charles Herring" userId="c4aa4cd7-6c2e-471a-9fd5-0cca723c1143" providerId="ADAL" clId="{C949F2B4-D4F3-49E8-AA6D-DE1C8E877992}" dt="2026-09-14T17:09:49.604" v="31"/>
          <ac:picMkLst>
            <pc:docMk/>
            <pc:sldMk cId="0" sldId="293"/>
            <ac:picMk id="10" creationId="{D1E0E0C0-16DD-9E3F-1BDA-FF5596342D48}"/>
          </ac:picMkLst>
        </pc:picChg>
      </pc:sldChg>
      <pc:sldChg chg="addSp delSp modSp modTransition modAnim">
        <pc:chgData name="Charles Herring" userId="c4aa4cd7-6c2e-471a-9fd5-0cca723c1143" providerId="ADAL" clId="{C949F2B4-D4F3-49E8-AA6D-DE1C8E877992}" dt="2026-09-14T17:09:49.604" v="31"/>
        <pc:sldMkLst>
          <pc:docMk/>
          <pc:sldMk cId="0" sldId="294"/>
        </pc:sldMkLst>
        <pc:picChg chg="add del mod">
          <ac:chgData name="Charles Herring" userId="c4aa4cd7-6c2e-471a-9fd5-0cca723c1143" providerId="ADAL" clId="{C949F2B4-D4F3-49E8-AA6D-DE1C8E877992}" dt="2026-09-14T17:09:49.604" v="31"/>
          <ac:picMkLst>
            <pc:docMk/>
            <pc:sldMk cId="0" sldId="294"/>
            <ac:picMk id="14" creationId="{BCC56220-4BB5-3D96-590A-3E5A4A6B7F1C}"/>
          </ac:picMkLst>
        </pc:picChg>
      </pc:sldChg>
      <pc:sldChg chg="addSp delSp modSp modTransition modAnim">
        <pc:chgData name="Charles Herring" userId="c4aa4cd7-6c2e-471a-9fd5-0cca723c1143" providerId="ADAL" clId="{C949F2B4-D4F3-49E8-AA6D-DE1C8E877992}" dt="2026-09-14T17:09:49.604" v="31"/>
        <pc:sldMkLst>
          <pc:docMk/>
          <pc:sldMk cId="0" sldId="295"/>
        </pc:sldMkLst>
        <pc:picChg chg="add del mod">
          <ac:chgData name="Charles Herring" userId="c4aa4cd7-6c2e-471a-9fd5-0cca723c1143" providerId="ADAL" clId="{C949F2B4-D4F3-49E8-AA6D-DE1C8E877992}" dt="2026-09-14T17:09:49.604" v="31"/>
          <ac:picMkLst>
            <pc:docMk/>
            <pc:sldMk cId="0" sldId="295"/>
            <ac:picMk id="14" creationId="{E40CC268-B580-B1A8-FC44-59105927637E}"/>
          </ac:picMkLst>
        </pc:picChg>
      </pc:sldChg>
      <pc:sldChg chg="addSp delSp modSp modTransition modAnim">
        <pc:chgData name="Charles Herring" userId="c4aa4cd7-6c2e-471a-9fd5-0cca723c1143" providerId="ADAL" clId="{C949F2B4-D4F3-49E8-AA6D-DE1C8E877992}" dt="2026-09-14T17:09:49.604" v="31"/>
        <pc:sldMkLst>
          <pc:docMk/>
          <pc:sldMk cId="0" sldId="296"/>
        </pc:sldMkLst>
        <pc:picChg chg="add del mod">
          <ac:chgData name="Charles Herring" userId="c4aa4cd7-6c2e-471a-9fd5-0cca723c1143" providerId="ADAL" clId="{C949F2B4-D4F3-49E8-AA6D-DE1C8E877992}" dt="2026-09-14T17:09:49.604" v="31"/>
          <ac:picMkLst>
            <pc:docMk/>
            <pc:sldMk cId="0" sldId="296"/>
            <ac:picMk id="14" creationId="{F24F0E39-108D-9DFE-41DE-3ECB5BC76E06}"/>
          </ac:picMkLst>
        </pc:picChg>
      </pc:sldChg>
      <pc:sldChg chg="addSp delSp modSp modTransition modAnim">
        <pc:chgData name="Charles Herring" userId="c4aa4cd7-6c2e-471a-9fd5-0cca723c1143" providerId="ADAL" clId="{C949F2B4-D4F3-49E8-AA6D-DE1C8E877992}" dt="2026-09-14T17:09:49.604" v="31"/>
        <pc:sldMkLst>
          <pc:docMk/>
          <pc:sldMk cId="0" sldId="297"/>
        </pc:sldMkLst>
        <pc:picChg chg="add del mod">
          <ac:chgData name="Charles Herring" userId="c4aa4cd7-6c2e-471a-9fd5-0cca723c1143" providerId="ADAL" clId="{C949F2B4-D4F3-49E8-AA6D-DE1C8E877992}" dt="2026-09-14T17:09:49.604" v="31"/>
          <ac:picMkLst>
            <pc:docMk/>
            <pc:sldMk cId="0" sldId="297"/>
            <ac:picMk id="13" creationId="{9E5CED47-0189-7428-41A7-E8B9A7EC5E8A}"/>
          </ac:picMkLst>
        </pc:picChg>
      </pc:sldChg>
      <pc:sldChg chg="addSp delSp modSp modTransition modAnim">
        <pc:chgData name="Charles Herring" userId="c4aa4cd7-6c2e-471a-9fd5-0cca723c1143" providerId="ADAL" clId="{C949F2B4-D4F3-49E8-AA6D-DE1C8E877992}" dt="2026-09-14T17:09:49.604" v="31"/>
        <pc:sldMkLst>
          <pc:docMk/>
          <pc:sldMk cId="0" sldId="298"/>
        </pc:sldMkLst>
        <pc:picChg chg="add del mod">
          <ac:chgData name="Charles Herring" userId="c4aa4cd7-6c2e-471a-9fd5-0cca723c1143" providerId="ADAL" clId="{C949F2B4-D4F3-49E8-AA6D-DE1C8E877992}" dt="2026-09-14T17:09:49.604" v="31"/>
          <ac:picMkLst>
            <pc:docMk/>
            <pc:sldMk cId="0" sldId="298"/>
            <ac:picMk id="23" creationId="{AFB2D346-8560-C03A-D408-327DBD3FAAA6}"/>
          </ac:picMkLst>
        </pc:picChg>
      </pc:sldChg>
      <pc:sldChg chg="addSp delSp modSp modTransition modAnim">
        <pc:chgData name="Charles Herring" userId="c4aa4cd7-6c2e-471a-9fd5-0cca723c1143" providerId="ADAL" clId="{C949F2B4-D4F3-49E8-AA6D-DE1C8E877992}" dt="2026-09-14T17:09:49.604" v="31"/>
        <pc:sldMkLst>
          <pc:docMk/>
          <pc:sldMk cId="0" sldId="299"/>
        </pc:sldMkLst>
        <pc:picChg chg="add del mod">
          <ac:chgData name="Charles Herring" userId="c4aa4cd7-6c2e-471a-9fd5-0cca723c1143" providerId="ADAL" clId="{C949F2B4-D4F3-49E8-AA6D-DE1C8E877992}" dt="2026-09-14T17:09:49.604" v="31"/>
          <ac:picMkLst>
            <pc:docMk/>
            <pc:sldMk cId="0" sldId="299"/>
            <ac:picMk id="19" creationId="{F6D9DA6C-945B-64DE-95A6-46BCF2C61359}"/>
          </ac:picMkLst>
        </pc:picChg>
      </pc:sldChg>
      <pc:sldChg chg="addSp delSp modSp modTransition modAnim">
        <pc:chgData name="Charles Herring" userId="c4aa4cd7-6c2e-471a-9fd5-0cca723c1143" providerId="ADAL" clId="{C949F2B4-D4F3-49E8-AA6D-DE1C8E877992}" dt="2026-09-14T17:09:49.604" v="31"/>
        <pc:sldMkLst>
          <pc:docMk/>
          <pc:sldMk cId="0" sldId="300"/>
        </pc:sldMkLst>
        <pc:picChg chg="add del mod">
          <ac:chgData name="Charles Herring" userId="c4aa4cd7-6c2e-471a-9fd5-0cca723c1143" providerId="ADAL" clId="{C949F2B4-D4F3-49E8-AA6D-DE1C8E877992}" dt="2026-09-14T17:09:49.604" v="31"/>
          <ac:picMkLst>
            <pc:docMk/>
            <pc:sldMk cId="0" sldId="300"/>
            <ac:picMk id="10" creationId="{864BF807-6C64-5B2E-9C4C-76F9596E96FA}"/>
          </ac:picMkLst>
        </pc:picChg>
      </pc:sldChg>
      <pc:sldChg chg="addSp delSp modSp modTransition modAnim">
        <pc:chgData name="Charles Herring" userId="c4aa4cd7-6c2e-471a-9fd5-0cca723c1143" providerId="ADAL" clId="{C949F2B4-D4F3-49E8-AA6D-DE1C8E877992}" dt="2026-09-14T17:09:49.604" v="31"/>
        <pc:sldMkLst>
          <pc:docMk/>
          <pc:sldMk cId="0" sldId="301"/>
        </pc:sldMkLst>
        <pc:picChg chg="add del mod">
          <ac:chgData name="Charles Herring" userId="c4aa4cd7-6c2e-471a-9fd5-0cca723c1143" providerId="ADAL" clId="{C949F2B4-D4F3-49E8-AA6D-DE1C8E877992}" dt="2026-09-14T17:09:49.604" v="31"/>
          <ac:picMkLst>
            <pc:docMk/>
            <pc:sldMk cId="0" sldId="301"/>
            <ac:picMk id="17" creationId="{3194DB00-9508-698D-17AA-78EB6FC7D3A6}"/>
          </ac:picMkLst>
        </pc:picChg>
      </pc:sldChg>
      <pc:sldChg chg="addSp delSp modSp modTransition modAnim">
        <pc:chgData name="Charles Herring" userId="c4aa4cd7-6c2e-471a-9fd5-0cca723c1143" providerId="ADAL" clId="{C949F2B4-D4F3-49E8-AA6D-DE1C8E877992}" dt="2026-09-14T17:09:49.604" v="31"/>
        <pc:sldMkLst>
          <pc:docMk/>
          <pc:sldMk cId="0" sldId="302"/>
        </pc:sldMkLst>
        <pc:picChg chg="add del mod">
          <ac:chgData name="Charles Herring" userId="c4aa4cd7-6c2e-471a-9fd5-0cca723c1143" providerId="ADAL" clId="{C949F2B4-D4F3-49E8-AA6D-DE1C8E877992}" dt="2026-09-14T17:09:49.604" v="31"/>
          <ac:picMkLst>
            <pc:docMk/>
            <pc:sldMk cId="0" sldId="302"/>
            <ac:picMk id="8" creationId="{3359FC1A-299D-D423-2230-DC5DB6FFC5AB}"/>
          </ac:picMkLst>
        </pc:picChg>
      </pc:sldChg>
      <pc:sldChg chg="addSp delSp modSp modTransition modAnim">
        <pc:chgData name="Charles Herring" userId="c4aa4cd7-6c2e-471a-9fd5-0cca723c1143" providerId="ADAL" clId="{C949F2B4-D4F3-49E8-AA6D-DE1C8E877992}" dt="2026-09-14T17:09:49.604" v="31"/>
        <pc:sldMkLst>
          <pc:docMk/>
          <pc:sldMk cId="0" sldId="303"/>
        </pc:sldMkLst>
        <pc:picChg chg="add del mod">
          <ac:chgData name="Charles Herring" userId="c4aa4cd7-6c2e-471a-9fd5-0cca723c1143" providerId="ADAL" clId="{C949F2B4-D4F3-49E8-AA6D-DE1C8E877992}" dt="2026-09-14T17:09:49.604" v="31"/>
          <ac:picMkLst>
            <pc:docMk/>
            <pc:sldMk cId="0" sldId="303"/>
            <ac:picMk id="5" creationId="{8EE78405-7833-04F2-89C9-EF0B029402AF}"/>
          </ac:picMkLst>
        </pc:picChg>
      </pc:sldChg>
      <pc:sldChg chg="addSp delSp modSp modTransition modAnim">
        <pc:chgData name="Charles Herring" userId="c4aa4cd7-6c2e-471a-9fd5-0cca723c1143" providerId="ADAL" clId="{C949F2B4-D4F3-49E8-AA6D-DE1C8E877992}" dt="2026-09-14T17:09:49.604" v="31"/>
        <pc:sldMkLst>
          <pc:docMk/>
          <pc:sldMk cId="0" sldId="304"/>
        </pc:sldMkLst>
        <pc:picChg chg="add del mod">
          <ac:chgData name="Charles Herring" userId="c4aa4cd7-6c2e-471a-9fd5-0cca723c1143" providerId="ADAL" clId="{C949F2B4-D4F3-49E8-AA6D-DE1C8E877992}" dt="2026-09-14T17:09:49.604" v="31"/>
          <ac:picMkLst>
            <pc:docMk/>
            <pc:sldMk cId="0" sldId="304"/>
            <ac:picMk id="16" creationId="{05AAFA0E-4F17-1314-016F-D29576D8480D}"/>
          </ac:picMkLst>
        </pc:picChg>
      </pc:sldChg>
      <pc:sldChg chg="addSp delSp modSp modTransition modAnim">
        <pc:chgData name="Charles Herring" userId="c4aa4cd7-6c2e-471a-9fd5-0cca723c1143" providerId="ADAL" clId="{C949F2B4-D4F3-49E8-AA6D-DE1C8E877992}" dt="2026-09-14T17:09:49.604" v="31"/>
        <pc:sldMkLst>
          <pc:docMk/>
          <pc:sldMk cId="0" sldId="305"/>
        </pc:sldMkLst>
        <pc:picChg chg="add del mod">
          <ac:chgData name="Charles Herring" userId="c4aa4cd7-6c2e-471a-9fd5-0cca723c1143" providerId="ADAL" clId="{C949F2B4-D4F3-49E8-AA6D-DE1C8E877992}" dt="2026-09-14T17:09:49.604" v="31"/>
          <ac:picMkLst>
            <pc:docMk/>
            <pc:sldMk cId="0" sldId="305"/>
            <ac:picMk id="7" creationId="{990DA428-9080-ACC4-7C68-B16DD64E969C}"/>
          </ac:picMkLst>
        </pc:picChg>
      </pc:sldChg>
      <pc:sldChg chg="addSp delSp modSp modTransition modAnim">
        <pc:chgData name="Charles Herring" userId="c4aa4cd7-6c2e-471a-9fd5-0cca723c1143" providerId="ADAL" clId="{C949F2B4-D4F3-49E8-AA6D-DE1C8E877992}" dt="2026-09-14T17:09:49.604" v="31"/>
        <pc:sldMkLst>
          <pc:docMk/>
          <pc:sldMk cId="0" sldId="306"/>
        </pc:sldMkLst>
        <pc:picChg chg="add del mod">
          <ac:chgData name="Charles Herring" userId="c4aa4cd7-6c2e-471a-9fd5-0cca723c1143" providerId="ADAL" clId="{C949F2B4-D4F3-49E8-AA6D-DE1C8E877992}" dt="2026-09-14T17:09:49.604" v="31"/>
          <ac:picMkLst>
            <pc:docMk/>
            <pc:sldMk cId="0" sldId="306"/>
            <ac:picMk id="8" creationId="{B645481D-15C1-EB28-A618-DD5EFBBAD976}"/>
          </ac:picMkLst>
        </pc:picChg>
      </pc:sldChg>
      <pc:sldChg chg="addSp delSp modSp modTransition modAnim">
        <pc:chgData name="Charles Herring" userId="c4aa4cd7-6c2e-471a-9fd5-0cca723c1143" providerId="ADAL" clId="{C949F2B4-D4F3-49E8-AA6D-DE1C8E877992}" dt="2026-09-14T17:09:49.604" v="31"/>
        <pc:sldMkLst>
          <pc:docMk/>
          <pc:sldMk cId="0" sldId="307"/>
        </pc:sldMkLst>
        <pc:picChg chg="add del mod">
          <ac:chgData name="Charles Herring" userId="c4aa4cd7-6c2e-471a-9fd5-0cca723c1143" providerId="ADAL" clId="{C949F2B4-D4F3-49E8-AA6D-DE1C8E877992}" dt="2026-09-14T17:09:49.604" v="31"/>
          <ac:picMkLst>
            <pc:docMk/>
            <pc:sldMk cId="0" sldId="307"/>
            <ac:picMk id="13" creationId="{17AF3F89-9080-A499-4097-F3AA4EE3C818}"/>
          </ac:picMkLst>
        </pc:picChg>
      </pc:sldChg>
      <pc:sldChg chg="addSp delSp modSp modTransition modAnim">
        <pc:chgData name="Charles Herring" userId="c4aa4cd7-6c2e-471a-9fd5-0cca723c1143" providerId="ADAL" clId="{C949F2B4-D4F3-49E8-AA6D-DE1C8E877992}" dt="2026-09-14T17:09:49.604" v="31"/>
        <pc:sldMkLst>
          <pc:docMk/>
          <pc:sldMk cId="0" sldId="308"/>
        </pc:sldMkLst>
        <pc:picChg chg="add del mod">
          <ac:chgData name="Charles Herring" userId="c4aa4cd7-6c2e-471a-9fd5-0cca723c1143" providerId="ADAL" clId="{C949F2B4-D4F3-49E8-AA6D-DE1C8E877992}" dt="2026-09-14T17:09:49.604" v="31"/>
          <ac:picMkLst>
            <pc:docMk/>
            <pc:sldMk cId="0" sldId="308"/>
            <ac:picMk id="8" creationId="{D259D401-77BB-1A10-4BF0-912AD3D03AF4}"/>
          </ac:picMkLst>
        </pc:picChg>
      </pc:sldChg>
      <pc:sldChg chg="addSp delSp modSp modTransition modAnim">
        <pc:chgData name="Charles Herring" userId="c4aa4cd7-6c2e-471a-9fd5-0cca723c1143" providerId="ADAL" clId="{C949F2B4-D4F3-49E8-AA6D-DE1C8E877992}" dt="2026-09-14T17:09:49.604" v="31"/>
        <pc:sldMkLst>
          <pc:docMk/>
          <pc:sldMk cId="0" sldId="309"/>
        </pc:sldMkLst>
        <pc:picChg chg="add del mod">
          <ac:chgData name="Charles Herring" userId="c4aa4cd7-6c2e-471a-9fd5-0cca723c1143" providerId="ADAL" clId="{C949F2B4-D4F3-49E8-AA6D-DE1C8E877992}" dt="2026-09-14T17:09:49.604" v="31"/>
          <ac:picMkLst>
            <pc:docMk/>
            <pc:sldMk cId="0" sldId="309"/>
            <ac:picMk id="12" creationId="{16EE8ED5-7391-0DA7-22BB-E29EB1F077D0}"/>
          </ac:picMkLst>
        </pc:picChg>
      </pc:sldChg>
      <pc:sldChg chg="addSp delSp modSp modTransition modAnim">
        <pc:chgData name="Charles Herring" userId="c4aa4cd7-6c2e-471a-9fd5-0cca723c1143" providerId="ADAL" clId="{C949F2B4-D4F3-49E8-AA6D-DE1C8E877992}" dt="2026-09-14T17:09:49.604" v="31"/>
        <pc:sldMkLst>
          <pc:docMk/>
          <pc:sldMk cId="0" sldId="310"/>
        </pc:sldMkLst>
        <pc:picChg chg="add del mod">
          <ac:chgData name="Charles Herring" userId="c4aa4cd7-6c2e-471a-9fd5-0cca723c1143" providerId="ADAL" clId="{C949F2B4-D4F3-49E8-AA6D-DE1C8E877992}" dt="2026-09-14T17:09:49.604" v="31"/>
          <ac:picMkLst>
            <pc:docMk/>
            <pc:sldMk cId="0" sldId="310"/>
            <ac:picMk id="7" creationId="{66EE2B8A-1484-2220-F692-CE9167A63E10}"/>
          </ac:picMkLst>
        </pc:picChg>
      </pc:sldChg>
      <pc:sldChg chg="addSp delSp modSp modTransition modAnim">
        <pc:chgData name="Charles Herring" userId="c4aa4cd7-6c2e-471a-9fd5-0cca723c1143" providerId="ADAL" clId="{C949F2B4-D4F3-49E8-AA6D-DE1C8E877992}" dt="2026-09-14T17:09:49.604" v="31"/>
        <pc:sldMkLst>
          <pc:docMk/>
          <pc:sldMk cId="0" sldId="311"/>
        </pc:sldMkLst>
        <pc:picChg chg="add del mod">
          <ac:chgData name="Charles Herring" userId="c4aa4cd7-6c2e-471a-9fd5-0cca723c1143" providerId="ADAL" clId="{C949F2B4-D4F3-49E8-AA6D-DE1C8E877992}" dt="2026-09-14T17:09:49.604" v="31"/>
          <ac:picMkLst>
            <pc:docMk/>
            <pc:sldMk cId="0" sldId="311"/>
            <ac:picMk id="17" creationId="{417F1D34-AB35-DFD7-E97F-897D43B3ED4B}"/>
          </ac:picMkLst>
        </pc:picChg>
      </pc:sldChg>
      <pc:sldChg chg="addSp delSp modSp mod modTransition modAnim">
        <pc:chgData name="Charles Herring" userId="c4aa4cd7-6c2e-471a-9fd5-0cca723c1143" providerId="ADAL" clId="{C949F2B4-D4F3-49E8-AA6D-DE1C8E877992}" dt="2026-09-14T17:12:35.361" v="79" actId="20577"/>
        <pc:sldMkLst>
          <pc:docMk/>
          <pc:sldMk cId="0" sldId="312"/>
        </pc:sldMkLst>
        <pc:spChg chg="mod">
          <ac:chgData name="Charles Herring" userId="c4aa4cd7-6c2e-471a-9fd5-0cca723c1143" providerId="ADAL" clId="{C949F2B4-D4F3-49E8-AA6D-DE1C8E877992}" dt="2026-09-14T17:12:35.361" v="79" actId="20577"/>
          <ac:spMkLst>
            <pc:docMk/>
            <pc:sldMk cId="0" sldId="312"/>
            <ac:spMk id="6" creationId="{00000000-0000-0000-0000-000000000000}"/>
          </ac:spMkLst>
        </pc:spChg>
        <pc:picChg chg="add del mod">
          <ac:chgData name="Charles Herring" userId="c4aa4cd7-6c2e-471a-9fd5-0cca723c1143" providerId="ADAL" clId="{C949F2B4-D4F3-49E8-AA6D-DE1C8E877992}" dt="2026-09-14T17:09:49.604" v="31"/>
          <ac:picMkLst>
            <pc:docMk/>
            <pc:sldMk cId="0" sldId="312"/>
            <ac:picMk id="9" creationId="{54A61363-188B-4FD8-060B-64938CB39791}"/>
          </ac:picMkLst>
        </pc:picChg>
      </pc:sldChg>
      <pc:sldChg chg="addSp delSp modSp modTransition modAnim">
        <pc:chgData name="Charles Herring" userId="c4aa4cd7-6c2e-471a-9fd5-0cca723c1143" providerId="ADAL" clId="{C949F2B4-D4F3-49E8-AA6D-DE1C8E877992}" dt="2026-09-14T17:09:49.604" v="31"/>
        <pc:sldMkLst>
          <pc:docMk/>
          <pc:sldMk cId="0" sldId="313"/>
        </pc:sldMkLst>
        <pc:picChg chg="add del mod">
          <ac:chgData name="Charles Herring" userId="c4aa4cd7-6c2e-471a-9fd5-0cca723c1143" providerId="ADAL" clId="{C949F2B4-D4F3-49E8-AA6D-DE1C8E877992}" dt="2026-09-14T17:09:49.604" v="31"/>
          <ac:picMkLst>
            <pc:docMk/>
            <pc:sldMk cId="0" sldId="313"/>
            <ac:picMk id="7" creationId="{4F2BDCDB-E3D5-E69C-7B71-F99D125E5924}"/>
          </ac:picMkLst>
        </pc:picChg>
      </pc:sldChg>
      <pc:sldChg chg="addSp delSp modSp modTransition modAnim">
        <pc:chgData name="Charles Herring" userId="c4aa4cd7-6c2e-471a-9fd5-0cca723c1143" providerId="ADAL" clId="{C949F2B4-D4F3-49E8-AA6D-DE1C8E877992}" dt="2026-09-14T17:09:49.604" v="31"/>
        <pc:sldMkLst>
          <pc:docMk/>
          <pc:sldMk cId="0" sldId="314"/>
        </pc:sldMkLst>
        <pc:picChg chg="add del mod">
          <ac:chgData name="Charles Herring" userId="c4aa4cd7-6c2e-471a-9fd5-0cca723c1143" providerId="ADAL" clId="{C949F2B4-D4F3-49E8-AA6D-DE1C8E877992}" dt="2026-09-14T17:09:49.604" v="31"/>
          <ac:picMkLst>
            <pc:docMk/>
            <pc:sldMk cId="0" sldId="314"/>
            <ac:picMk id="28" creationId="{C2F442A4-CF0F-E135-8C1B-DA0B4A6991C9}"/>
          </ac:picMkLst>
        </pc:picChg>
      </pc:sldChg>
      <pc:sldChg chg="addSp delSp modSp modTransition modAnim">
        <pc:chgData name="Charles Herring" userId="c4aa4cd7-6c2e-471a-9fd5-0cca723c1143" providerId="ADAL" clId="{C949F2B4-D4F3-49E8-AA6D-DE1C8E877992}" dt="2026-09-14T17:09:49.604" v="31"/>
        <pc:sldMkLst>
          <pc:docMk/>
          <pc:sldMk cId="0" sldId="315"/>
        </pc:sldMkLst>
        <pc:picChg chg="add del mod">
          <ac:chgData name="Charles Herring" userId="c4aa4cd7-6c2e-471a-9fd5-0cca723c1143" providerId="ADAL" clId="{C949F2B4-D4F3-49E8-AA6D-DE1C8E877992}" dt="2026-09-14T17:09:49.604" v="31"/>
          <ac:picMkLst>
            <pc:docMk/>
            <pc:sldMk cId="0" sldId="315"/>
            <ac:picMk id="8" creationId="{AC1F60E5-CACE-A553-EA32-AC9104059DD4}"/>
          </ac:picMkLst>
        </pc:picChg>
      </pc:sldChg>
      <pc:sldChg chg="addSp delSp modSp ord modTransition modAnim">
        <pc:chgData name="Charles Herring" userId="c4aa4cd7-6c2e-471a-9fd5-0cca723c1143" providerId="ADAL" clId="{C949F2B4-D4F3-49E8-AA6D-DE1C8E877992}" dt="2026-09-14T17:13:52.016" v="81"/>
        <pc:sldMkLst>
          <pc:docMk/>
          <pc:sldMk cId="0" sldId="316"/>
        </pc:sldMkLst>
        <pc:picChg chg="add del mod">
          <ac:chgData name="Charles Herring" userId="c4aa4cd7-6c2e-471a-9fd5-0cca723c1143" providerId="ADAL" clId="{C949F2B4-D4F3-49E8-AA6D-DE1C8E877992}" dt="2026-09-14T17:09:49.604" v="31"/>
          <ac:picMkLst>
            <pc:docMk/>
            <pc:sldMk cId="0" sldId="316"/>
            <ac:picMk id="16" creationId="{26F4403D-AE07-152A-C2C4-6F6CAABE4C15}"/>
          </ac:picMkLst>
        </pc:picChg>
      </pc:sldChg>
      <pc:sldChg chg="addSp delSp modSp del modTransition modAnim">
        <pc:chgData name="Charles Herring" userId="c4aa4cd7-6c2e-471a-9fd5-0cca723c1143" providerId="ADAL" clId="{C949F2B4-D4F3-49E8-AA6D-DE1C8E877992}" dt="2026-09-14T17:14:10.128" v="82" actId="47"/>
        <pc:sldMkLst>
          <pc:docMk/>
          <pc:sldMk cId="0" sldId="317"/>
        </pc:sldMkLst>
        <pc:picChg chg="add del mod">
          <ac:chgData name="Charles Herring" userId="c4aa4cd7-6c2e-471a-9fd5-0cca723c1143" providerId="ADAL" clId="{C949F2B4-D4F3-49E8-AA6D-DE1C8E877992}" dt="2026-09-14T17:09:49.604" v="31"/>
          <ac:picMkLst>
            <pc:docMk/>
            <pc:sldMk cId="0" sldId="317"/>
            <ac:picMk id="8" creationId="{506E9B59-F3A2-4244-4B66-C0733099EDF3}"/>
          </ac:picMkLst>
        </pc:picChg>
      </pc:sldChg>
      <pc:sldChg chg="addSp delSp modSp del modTransition modAnim">
        <pc:chgData name="Charles Herring" userId="c4aa4cd7-6c2e-471a-9fd5-0cca723c1143" providerId="ADAL" clId="{C949F2B4-D4F3-49E8-AA6D-DE1C8E877992}" dt="2026-09-14T17:14:10.128" v="82" actId="47"/>
        <pc:sldMkLst>
          <pc:docMk/>
          <pc:sldMk cId="0" sldId="318"/>
        </pc:sldMkLst>
        <pc:picChg chg="add del mod">
          <ac:chgData name="Charles Herring" userId="c4aa4cd7-6c2e-471a-9fd5-0cca723c1143" providerId="ADAL" clId="{C949F2B4-D4F3-49E8-AA6D-DE1C8E877992}" dt="2026-09-14T17:09:49.604" v="31"/>
          <ac:picMkLst>
            <pc:docMk/>
            <pc:sldMk cId="0" sldId="318"/>
            <ac:picMk id="16" creationId="{6178936C-D8A7-3B28-2575-A6803A97AF1D}"/>
          </ac:picMkLst>
        </pc:picChg>
      </pc:sldChg>
      <pc:sldChg chg="addSp delSp modSp modTransition modAnim">
        <pc:chgData name="Charles Herring" userId="c4aa4cd7-6c2e-471a-9fd5-0cca723c1143" providerId="ADAL" clId="{C949F2B4-D4F3-49E8-AA6D-DE1C8E877992}" dt="2026-09-14T17:09:49.604" v="31"/>
        <pc:sldMkLst>
          <pc:docMk/>
          <pc:sldMk cId="0" sldId="319"/>
        </pc:sldMkLst>
        <pc:picChg chg="add del mod">
          <ac:chgData name="Charles Herring" userId="c4aa4cd7-6c2e-471a-9fd5-0cca723c1143" providerId="ADAL" clId="{C949F2B4-D4F3-49E8-AA6D-DE1C8E877992}" dt="2026-09-14T17:09:49.604" v="31"/>
          <ac:picMkLst>
            <pc:docMk/>
            <pc:sldMk cId="0" sldId="319"/>
            <ac:picMk id="12" creationId="{734C352B-94EC-A78D-4367-9AE13C479B6E}"/>
          </ac:picMkLst>
        </pc:picChg>
      </pc:sldChg>
      <pc:sldChg chg="addSp delSp modSp modTransition modAnim">
        <pc:chgData name="Charles Herring" userId="c4aa4cd7-6c2e-471a-9fd5-0cca723c1143" providerId="ADAL" clId="{C949F2B4-D4F3-49E8-AA6D-DE1C8E877992}" dt="2026-09-14T17:09:49.604" v="31"/>
        <pc:sldMkLst>
          <pc:docMk/>
          <pc:sldMk cId="0" sldId="320"/>
        </pc:sldMkLst>
        <pc:picChg chg="add del mod">
          <ac:chgData name="Charles Herring" userId="c4aa4cd7-6c2e-471a-9fd5-0cca723c1143" providerId="ADAL" clId="{C949F2B4-D4F3-49E8-AA6D-DE1C8E877992}" dt="2026-09-14T17:09:49.604" v="31"/>
          <ac:picMkLst>
            <pc:docMk/>
            <pc:sldMk cId="0" sldId="320"/>
            <ac:picMk id="7" creationId="{215130E6-5803-5AB5-E265-66639F26F789}"/>
          </ac:picMkLst>
        </pc:picChg>
      </pc:sldChg>
      <pc:sldChg chg="addSp delSp modSp del modTransition modAnim">
        <pc:chgData name="Charles Herring" userId="c4aa4cd7-6c2e-471a-9fd5-0cca723c1143" providerId="ADAL" clId="{C949F2B4-D4F3-49E8-AA6D-DE1C8E877992}" dt="2026-09-14T17:30:56.675" v="460" actId="47"/>
        <pc:sldMkLst>
          <pc:docMk/>
          <pc:sldMk cId="0" sldId="321"/>
        </pc:sldMkLst>
        <pc:picChg chg="add del mod">
          <ac:chgData name="Charles Herring" userId="c4aa4cd7-6c2e-471a-9fd5-0cca723c1143" providerId="ADAL" clId="{C949F2B4-D4F3-49E8-AA6D-DE1C8E877992}" dt="2026-09-14T17:09:49.604" v="31"/>
          <ac:picMkLst>
            <pc:docMk/>
            <pc:sldMk cId="0" sldId="321"/>
            <ac:picMk id="15" creationId="{6B62E2D4-5E2A-B213-A654-863BC5C44BB3}"/>
          </ac:picMkLst>
        </pc:picChg>
      </pc:sldChg>
      <pc:sldChg chg="addSp delSp modSp modTransition modAnim">
        <pc:chgData name="Charles Herring" userId="c4aa4cd7-6c2e-471a-9fd5-0cca723c1143" providerId="ADAL" clId="{C949F2B4-D4F3-49E8-AA6D-DE1C8E877992}" dt="2026-09-14T17:09:49.604" v="31"/>
        <pc:sldMkLst>
          <pc:docMk/>
          <pc:sldMk cId="0" sldId="322"/>
        </pc:sldMkLst>
        <pc:picChg chg="add del mod">
          <ac:chgData name="Charles Herring" userId="c4aa4cd7-6c2e-471a-9fd5-0cca723c1143" providerId="ADAL" clId="{C949F2B4-D4F3-49E8-AA6D-DE1C8E877992}" dt="2026-09-14T17:09:49.604" v="31"/>
          <ac:picMkLst>
            <pc:docMk/>
            <pc:sldMk cId="0" sldId="322"/>
            <ac:picMk id="12" creationId="{625C53F6-8454-9618-2EC0-096CAAD756BC}"/>
          </ac:picMkLst>
        </pc:picChg>
      </pc:sldChg>
      <pc:sldChg chg="addSp delSp modSp modTransition modAnim">
        <pc:chgData name="Charles Herring" userId="c4aa4cd7-6c2e-471a-9fd5-0cca723c1143" providerId="ADAL" clId="{C949F2B4-D4F3-49E8-AA6D-DE1C8E877992}" dt="2026-09-14T17:09:49.604" v="31"/>
        <pc:sldMkLst>
          <pc:docMk/>
          <pc:sldMk cId="0" sldId="323"/>
        </pc:sldMkLst>
        <pc:picChg chg="add del mod">
          <ac:chgData name="Charles Herring" userId="c4aa4cd7-6c2e-471a-9fd5-0cca723c1143" providerId="ADAL" clId="{C949F2B4-D4F3-49E8-AA6D-DE1C8E877992}" dt="2026-09-14T17:09:49.604" v="31"/>
          <ac:picMkLst>
            <pc:docMk/>
            <pc:sldMk cId="0" sldId="323"/>
            <ac:picMk id="16" creationId="{27B5BB83-9E1D-ECCA-AAA8-32D1AB4AC738}"/>
          </ac:picMkLst>
        </pc:picChg>
      </pc:sldChg>
      <pc:sldChg chg="addSp delSp modSp mod modTransition modAnim">
        <pc:chgData name="Charles Herring" userId="c4aa4cd7-6c2e-471a-9fd5-0cca723c1143" providerId="ADAL" clId="{C949F2B4-D4F3-49E8-AA6D-DE1C8E877992}" dt="2026-09-14T17:15:47.299" v="86" actId="20577"/>
        <pc:sldMkLst>
          <pc:docMk/>
          <pc:sldMk cId="0" sldId="324"/>
        </pc:sldMkLst>
        <pc:spChg chg="mod">
          <ac:chgData name="Charles Herring" userId="c4aa4cd7-6c2e-471a-9fd5-0cca723c1143" providerId="ADAL" clId="{C949F2B4-D4F3-49E8-AA6D-DE1C8E877992}" dt="2026-09-14T17:15:47.299" v="86" actId="20577"/>
          <ac:spMkLst>
            <pc:docMk/>
            <pc:sldMk cId="0" sldId="324"/>
            <ac:spMk id="8" creationId="{00000000-0000-0000-0000-000000000000}"/>
          </ac:spMkLst>
        </pc:spChg>
        <pc:picChg chg="add del mod">
          <ac:chgData name="Charles Herring" userId="c4aa4cd7-6c2e-471a-9fd5-0cca723c1143" providerId="ADAL" clId="{C949F2B4-D4F3-49E8-AA6D-DE1C8E877992}" dt="2026-09-14T17:09:49.604" v="31"/>
          <ac:picMkLst>
            <pc:docMk/>
            <pc:sldMk cId="0" sldId="324"/>
            <ac:picMk id="17" creationId="{85C5F19B-E817-49ED-DE0F-586ECC0B97D3}"/>
          </ac:picMkLst>
        </pc:picChg>
      </pc:sldChg>
      <pc:sldChg chg="addSp delSp modSp modTransition modAnim">
        <pc:chgData name="Charles Herring" userId="c4aa4cd7-6c2e-471a-9fd5-0cca723c1143" providerId="ADAL" clId="{C949F2B4-D4F3-49E8-AA6D-DE1C8E877992}" dt="2026-09-14T17:09:49.604" v="31"/>
        <pc:sldMkLst>
          <pc:docMk/>
          <pc:sldMk cId="0" sldId="325"/>
        </pc:sldMkLst>
        <pc:picChg chg="add del mod">
          <ac:chgData name="Charles Herring" userId="c4aa4cd7-6c2e-471a-9fd5-0cca723c1143" providerId="ADAL" clId="{C949F2B4-D4F3-49E8-AA6D-DE1C8E877992}" dt="2026-09-14T17:09:49.604" v="31"/>
          <ac:picMkLst>
            <pc:docMk/>
            <pc:sldMk cId="0" sldId="325"/>
            <ac:picMk id="18" creationId="{8A7C8518-6E5E-79FA-67F8-C14ABBF1A548}"/>
          </ac:picMkLst>
        </pc:picChg>
      </pc:sldChg>
      <pc:sldChg chg="addSp delSp modSp modTransition modAnim">
        <pc:chgData name="Charles Herring" userId="c4aa4cd7-6c2e-471a-9fd5-0cca723c1143" providerId="ADAL" clId="{C949F2B4-D4F3-49E8-AA6D-DE1C8E877992}" dt="2026-09-14T17:09:49.604" v="31"/>
        <pc:sldMkLst>
          <pc:docMk/>
          <pc:sldMk cId="0" sldId="326"/>
        </pc:sldMkLst>
        <pc:picChg chg="add del mod">
          <ac:chgData name="Charles Herring" userId="c4aa4cd7-6c2e-471a-9fd5-0cca723c1143" providerId="ADAL" clId="{C949F2B4-D4F3-49E8-AA6D-DE1C8E877992}" dt="2026-09-14T17:09:49.604" v="31"/>
          <ac:picMkLst>
            <pc:docMk/>
            <pc:sldMk cId="0" sldId="326"/>
            <ac:picMk id="25" creationId="{E2180837-CAA3-64F3-FD17-19351803509B}"/>
          </ac:picMkLst>
        </pc:picChg>
      </pc:sldChg>
      <pc:sldChg chg="addSp delSp modSp add modTransition modAnim">
        <pc:chgData name="Charles Herring" userId="c4aa4cd7-6c2e-471a-9fd5-0cca723c1143" providerId="ADAL" clId="{C949F2B4-D4F3-49E8-AA6D-DE1C8E877992}" dt="2026-09-14T17:09:49.604" v="31"/>
        <pc:sldMkLst>
          <pc:docMk/>
          <pc:sldMk cId="3039543933" sldId="328"/>
        </pc:sldMkLst>
        <pc:picChg chg="add del mod">
          <ac:chgData name="Charles Herring" userId="c4aa4cd7-6c2e-471a-9fd5-0cca723c1143" providerId="ADAL" clId="{C949F2B4-D4F3-49E8-AA6D-DE1C8E877992}" dt="2026-09-14T17:09:49.604" v="31"/>
          <ac:picMkLst>
            <pc:docMk/>
            <pc:sldMk cId="3039543933" sldId="328"/>
            <ac:picMk id="14" creationId="{21CBCEC3-EF07-FAFA-7447-E617902CAF7E}"/>
          </ac:picMkLst>
        </pc:picChg>
      </pc:sldChg>
      <pc:sldChg chg="add del modTransition setBg">
        <pc:chgData name="Charles Herring" userId="c4aa4cd7-6c2e-471a-9fd5-0cca723c1143" providerId="ADAL" clId="{C949F2B4-D4F3-49E8-AA6D-DE1C8E877992}" dt="2026-09-14T17:09:49.604" v="31"/>
        <pc:sldMkLst>
          <pc:docMk/>
          <pc:sldMk cId="0" sldId="329"/>
        </pc:sldMkLst>
      </pc:sldChg>
      <pc:sldChg chg="modSp add mod">
        <pc:chgData name="Charles Herring" userId="c4aa4cd7-6c2e-471a-9fd5-0cca723c1143" providerId="ADAL" clId="{C949F2B4-D4F3-49E8-AA6D-DE1C8E877992}" dt="2026-09-14T17:11:23.420" v="56" actId="20577"/>
        <pc:sldMkLst>
          <pc:docMk/>
          <pc:sldMk cId="1368187217" sldId="330"/>
        </pc:sldMkLst>
        <pc:spChg chg="mod">
          <ac:chgData name="Charles Herring" userId="c4aa4cd7-6c2e-471a-9fd5-0cca723c1143" providerId="ADAL" clId="{C949F2B4-D4F3-49E8-AA6D-DE1C8E877992}" dt="2026-09-14T17:11:23.420" v="56" actId="20577"/>
          <ac:spMkLst>
            <pc:docMk/>
            <pc:sldMk cId="1368187217" sldId="330"/>
            <ac:spMk id="3" creationId="{C5EA77E2-7EEC-56F5-5292-0D7DFA548D15}"/>
          </ac:spMkLst>
        </pc:spChg>
      </pc:sldChg>
      <pc:sldChg chg="modSp add mod">
        <pc:chgData name="Charles Herring" userId="c4aa4cd7-6c2e-471a-9fd5-0cca723c1143" providerId="ADAL" clId="{C949F2B4-D4F3-49E8-AA6D-DE1C8E877992}" dt="2026-09-14T17:11:54.254" v="76" actId="20577"/>
        <pc:sldMkLst>
          <pc:docMk/>
          <pc:sldMk cId="2051385689" sldId="331"/>
        </pc:sldMkLst>
        <pc:spChg chg="mod">
          <ac:chgData name="Charles Herring" userId="c4aa4cd7-6c2e-471a-9fd5-0cca723c1143" providerId="ADAL" clId="{C949F2B4-D4F3-49E8-AA6D-DE1C8E877992}" dt="2026-09-14T17:11:54.254" v="76" actId="20577"/>
          <ac:spMkLst>
            <pc:docMk/>
            <pc:sldMk cId="2051385689" sldId="331"/>
            <ac:spMk id="3" creationId="{68F59009-5855-67F5-18A5-FF053618ED3E}"/>
          </ac:spMkLst>
        </pc:spChg>
      </pc:sldChg>
      <pc:sldChg chg="addSp delSp modSp add mod">
        <pc:chgData name="Charles Herring" userId="c4aa4cd7-6c2e-471a-9fd5-0cca723c1143" providerId="ADAL" clId="{C949F2B4-D4F3-49E8-AA6D-DE1C8E877992}" dt="2026-09-14T17:27:27.295" v="459" actId="20577"/>
        <pc:sldMkLst>
          <pc:docMk/>
          <pc:sldMk cId="3835481257" sldId="332"/>
        </pc:sldMkLst>
        <pc:spChg chg="mod">
          <ac:chgData name="Charles Herring" userId="c4aa4cd7-6c2e-471a-9fd5-0cca723c1143" providerId="ADAL" clId="{C949F2B4-D4F3-49E8-AA6D-DE1C8E877992}" dt="2026-09-14T17:25:10.218" v="227" actId="20577"/>
          <ac:spMkLst>
            <pc:docMk/>
            <pc:sldMk cId="3835481257" sldId="332"/>
            <ac:spMk id="3" creationId="{D9D68EA2-4ECB-3D7D-74A6-C6DAC9E82B7F}"/>
          </ac:spMkLst>
        </pc:spChg>
        <pc:spChg chg="del">
          <ac:chgData name="Charles Herring" userId="c4aa4cd7-6c2e-471a-9fd5-0cca723c1143" providerId="ADAL" clId="{C949F2B4-D4F3-49E8-AA6D-DE1C8E877992}" dt="2026-09-14T17:18:23.017" v="93" actId="478"/>
          <ac:spMkLst>
            <pc:docMk/>
            <pc:sldMk cId="3835481257" sldId="332"/>
            <ac:spMk id="4" creationId="{CEA35747-3D8F-14CA-8AC3-74F6E5F2B590}"/>
          </ac:spMkLst>
        </pc:spChg>
        <pc:spChg chg="mod">
          <ac:chgData name="Charles Herring" userId="c4aa4cd7-6c2e-471a-9fd5-0cca723c1143" providerId="ADAL" clId="{C949F2B4-D4F3-49E8-AA6D-DE1C8E877992}" dt="2026-09-14T17:25:55.793" v="314" actId="313"/>
          <ac:spMkLst>
            <pc:docMk/>
            <pc:sldMk cId="3835481257" sldId="332"/>
            <ac:spMk id="6" creationId="{93540752-1B07-0E62-A378-A5886D738A1E}"/>
          </ac:spMkLst>
        </pc:spChg>
        <pc:spChg chg="mod">
          <ac:chgData name="Charles Herring" userId="c4aa4cd7-6c2e-471a-9fd5-0cca723c1143" providerId="ADAL" clId="{C949F2B4-D4F3-49E8-AA6D-DE1C8E877992}" dt="2026-09-14T17:27:27.295" v="459" actId="20577"/>
          <ac:spMkLst>
            <pc:docMk/>
            <pc:sldMk cId="3835481257" sldId="332"/>
            <ac:spMk id="7" creationId="{4A765A15-800B-B512-D10D-DBAD978894FA}"/>
          </ac:spMkLst>
        </pc:spChg>
        <pc:picChg chg="del">
          <ac:chgData name="Charles Herring" userId="c4aa4cd7-6c2e-471a-9fd5-0cca723c1143" providerId="ADAL" clId="{C949F2B4-D4F3-49E8-AA6D-DE1C8E877992}" dt="2026-09-14T17:18:11.888" v="88" actId="478"/>
          <ac:picMkLst>
            <pc:docMk/>
            <pc:sldMk cId="3835481257" sldId="332"/>
            <ac:picMk id="5" creationId="{717BC2B9-E37C-85A9-324F-6A67523026A5}"/>
          </ac:picMkLst>
        </pc:picChg>
        <pc:picChg chg="add mod">
          <ac:chgData name="Charles Herring" userId="c4aa4cd7-6c2e-471a-9fd5-0cca723c1143" providerId="ADAL" clId="{C949F2B4-D4F3-49E8-AA6D-DE1C8E877992}" dt="2026-09-14T17:18:31.563" v="96" actId="1076"/>
          <ac:picMkLst>
            <pc:docMk/>
            <pc:sldMk cId="3835481257" sldId="332"/>
            <ac:picMk id="8" creationId="{A0BB1852-AF1D-CBF9-6A72-28D97AEBCCA7}"/>
          </ac:picMkLst>
        </pc:picChg>
        <pc:picChg chg="add del">
          <ac:chgData name="Charles Herring" userId="c4aa4cd7-6c2e-471a-9fd5-0cca723c1143" providerId="ADAL" clId="{C949F2B4-D4F3-49E8-AA6D-DE1C8E877992}" dt="2026-09-14T17:20:55.695" v="153" actId="22"/>
          <ac:picMkLst>
            <pc:docMk/>
            <pc:sldMk cId="3835481257" sldId="332"/>
            <ac:picMk id="10" creationId="{86BE8DCE-FD69-660B-9F05-624F4ABACBB5}"/>
          </ac:picMkLst>
        </pc:picChg>
      </pc:sldChg>
      <pc:sldChg chg="addSp delSp modSp add mod">
        <pc:chgData name="Charles Herring" userId="c4aa4cd7-6c2e-471a-9fd5-0cca723c1143" providerId="ADAL" clId="{C949F2B4-D4F3-49E8-AA6D-DE1C8E877992}" dt="2026-09-14T17:26:53.249" v="456" actId="20577"/>
        <pc:sldMkLst>
          <pc:docMk/>
          <pc:sldMk cId="108416018" sldId="333"/>
        </pc:sldMkLst>
        <pc:spChg chg="mod">
          <ac:chgData name="Charles Herring" userId="c4aa4cd7-6c2e-471a-9fd5-0cca723c1143" providerId="ADAL" clId="{C949F2B4-D4F3-49E8-AA6D-DE1C8E877992}" dt="2026-09-14T17:21:17.512" v="197" actId="20577"/>
          <ac:spMkLst>
            <pc:docMk/>
            <pc:sldMk cId="108416018" sldId="333"/>
            <ac:spMk id="3" creationId="{48D4BF3F-CC64-7F46-0069-AFF4FAB93CA0}"/>
          </ac:spMkLst>
        </pc:spChg>
        <pc:spChg chg="mod">
          <ac:chgData name="Charles Herring" userId="c4aa4cd7-6c2e-471a-9fd5-0cca723c1143" providerId="ADAL" clId="{C949F2B4-D4F3-49E8-AA6D-DE1C8E877992}" dt="2026-09-14T17:26:34.583" v="434" actId="20577"/>
          <ac:spMkLst>
            <pc:docMk/>
            <pc:sldMk cId="108416018" sldId="333"/>
            <ac:spMk id="6" creationId="{591C5AA3-19CB-EF22-7FDA-5FDACA1FBCC9}"/>
          </ac:spMkLst>
        </pc:spChg>
        <pc:spChg chg="mod">
          <ac:chgData name="Charles Herring" userId="c4aa4cd7-6c2e-471a-9fd5-0cca723c1143" providerId="ADAL" clId="{C949F2B4-D4F3-49E8-AA6D-DE1C8E877992}" dt="2026-09-14T17:26:53.249" v="456" actId="20577"/>
          <ac:spMkLst>
            <pc:docMk/>
            <pc:sldMk cId="108416018" sldId="333"/>
            <ac:spMk id="7" creationId="{B7D46BAD-1528-1EDD-5A14-DF9B9601234B}"/>
          </ac:spMkLst>
        </pc:spChg>
        <pc:picChg chg="add mod">
          <ac:chgData name="Charles Herring" userId="c4aa4cd7-6c2e-471a-9fd5-0cca723c1143" providerId="ADAL" clId="{C949F2B4-D4F3-49E8-AA6D-DE1C8E877992}" dt="2026-09-14T17:21:41.913" v="201" actId="1076"/>
          <ac:picMkLst>
            <pc:docMk/>
            <pc:sldMk cId="108416018" sldId="333"/>
            <ac:picMk id="4" creationId="{D418D207-A2D2-0B45-8EBB-B973FBE8029F}"/>
          </ac:picMkLst>
        </pc:picChg>
        <pc:picChg chg="del">
          <ac:chgData name="Charles Herring" userId="c4aa4cd7-6c2e-471a-9fd5-0cca723c1143" providerId="ADAL" clId="{C949F2B4-D4F3-49E8-AA6D-DE1C8E877992}" dt="2026-09-14T17:21:20.049" v="198" actId="478"/>
          <ac:picMkLst>
            <pc:docMk/>
            <pc:sldMk cId="108416018" sldId="333"/>
            <ac:picMk id="8" creationId="{FCE5FBA1-E436-9D6C-ECDE-BB82690A70E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015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Good afternoon. We're going to cover three topics today.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E111B-568F-C5F1-CB1E-BF2F1B6B7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AA7A12-F99B-7C07-DC6D-9919C673D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1682AC-A664-C612-D1EF-5FA3A505FADA}"/>
              </a:ext>
            </a:extLst>
          </p:cNvPr>
          <p:cNvSpPr>
            <a:spLocks noGrp="1"/>
          </p:cNvSpPr>
          <p:nvPr>
            <p:ph type="body" idx="1"/>
          </p:nvPr>
        </p:nvSpPr>
        <p:spPr/>
        <p:txBody>
          <a:bodyPr/>
          <a:lstStyle/>
          <a:p>
            <a:r>
              <a:rPr lang="en-NZ" dirty="0"/>
              <a:t>It powers our video games.</a:t>
            </a:r>
          </a:p>
        </p:txBody>
      </p:sp>
      <p:sp>
        <p:nvSpPr>
          <p:cNvPr id="4" name="Slide Number Placeholder 3">
            <a:extLst>
              <a:ext uri="{FF2B5EF4-FFF2-40B4-BE49-F238E27FC236}">
                <a16:creationId xmlns:a16="http://schemas.microsoft.com/office/drawing/2014/main" id="{96488DD7-A3DF-0D67-C4A3-FA7DD8AB563C}"/>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513641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It handles our accounting and our spreadsheets and our online accounting software.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D0468-2136-2E90-00DE-D6009C6C3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F9B758-FAB9-E506-919C-73ABCD301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6E0AC-8F95-40DA-6F97-EBF26E4F84CD}"/>
              </a:ext>
            </a:extLst>
          </p:cNvPr>
          <p:cNvSpPr>
            <a:spLocks noGrp="1"/>
          </p:cNvSpPr>
          <p:nvPr>
            <p:ph type="body" idx="1"/>
          </p:nvPr>
        </p:nvSpPr>
        <p:spPr/>
        <p:txBody>
          <a:bodyPr/>
          <a:lstStyle/>
          <a:p>
            <a:r>
              <a:rPr lang="en-NZ" dirty="0"/>
              <a:t>It runs everything on the Internet,</a:t>
            </a:r>
          </a:p>
        </p:txBody>
      </p:sp>
      <p:sp>
        <p:nvSpPr>
          <p:cNvPr id="4" name="Slide Number Placeholder 3">
            <a:extLst>
              <a:ext uri="{FF2B5EF4-FFF2-40B4-BE49-F238E27FC236}">
                <a16:creationId xmlns:a16="http://schemas.microsoft.com/office/drawing/2014/main" id="{BB0FFD2D-4C48-581F-DC7B-43E078B9B0E7}"/>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670042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it allows you to send feedback through the app about this session, which I do encourage you to do.</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As you can see here in this chat on the left, ChatGPT struggled with how many Rs are in strawberry. And by the way, as of yesterday, ChatGPT's Astra 6 still struggles with how many Es are in seventeen, so this is a, an ongoing problem with probabilistic models. It cannot guess how many Rs are in strawberry any more than we could guess. We have to count, but these models are built to guess.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Here on the left side is my co-founder, Tim Bradford. On the right is a younger version of me right when we first met as a sales team. He was the seller, I was the engineer. And in one of our first sales meetings, he ran the whole thing because I didn't know what to do, and my role was just to answer any questions that he couldn't. And so I s-- I paid attention to what he was doing. Meeting was going very well, and at the end of the meeting, one of the customers asked a very complicated question about wide area network and MPLS encapsulation. And I thought, "Hey, here's my moment. I'm going to shine. I'm going to show Tim and everybody else how smart I am." So I waited for Tim to look over at me to, to pass the question over, but he didn't. Instead, he opened his mouth, gave an answer that was better than what I would have given, and I was just dumbfounded and crestfallen. Later on, I asked him "Tim, how do you know so much about wide area networks?" And he said, "Charles, I have no idea what MPLS is.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All I know is when I get asked that question, that's the answer that works." And so this is a good example of how probabilistic processing works in our minds, and that Tim had more than ten years of experience in these meetings, being asked questions, hearing the answers, so he could guess what the right answer was, even though he has no idea what MPLS or wide area networking is.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This is one of our open source datasets. On the left is an example of a firewall message coming from a firewall. On the right is an instruction that says, "Identify this message." And in the middle is what we expect the model to respond with, product, ASA firewall, vendor, Cisco.</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so what we do is we train these models on these datasets, and they pick up patterns the same way that Tim picked up patterns on what a good answer is to a given question. Now, in, in the continuation of that chat we saw earlier with ChatGPT the user asked, "Verify with code," which is probably one of the most important things to realize about the innovations is that not only can they guess against datasets, one of the big datasets we've given these models is a problem as the question and code as the answer. We just have the entire Internet and open source repositories and a lot of places to train these models on how to write code, and they are very good at writing code. So in the same way that we saw there were two lines of code to generate how many Rs in strawberry, we can have the model generate that code, execute it because it is good at that. Make-- Using a probabilistic process to create deterministic code, execute it, and get a deterministic answer as it did in this example. So there's three tricks that AI can do or computers can do in what we're currently calling AI.</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It can fetch information It can do a determinant, run deterministic code skills sometimes inside of these harnesses, and it can make a probabilistic guess. And what we're seeing now with AI harnesses that we use in our apps is when we give it a prompt, it's using a probabilistic question first. What steps should I use to execute this to answer this question? Should I use a probabilistic answer? Should I use a skill or deterministic code? Should I go and retrieve more information and then merge that together? So all of that together makes an AI harness look much smarter than just an LLM that can't guess how many Rs are in strawberry. And so because of that, it's spinning very fast, doing three of the things that humans do but ten- typically slower. Retrieve information and the rest. Retrieve information, make a probabilistic guess, or make a deterministic answer.</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We're going to first look at what's changed in the machines and what we're calling artificial intelligence. Then we're going to move on to how the criminals are using these new approaches. And then at the tail end of this talk, we'll look at what do we do in this new world where things have changed.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one more minor mental experiment.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again, pay attention to what your brain does in answering this question, and raise your hand once you have the you've come up with the answer. The car wash is a hundred metres away. Do I drive the car to the car wash or do I walk? All right, good. Now this is another one that ChatGPT doesn't get. You know, it's, it came up with walk. How many of us came up with walk? Okay, how many of us came up with drive the car to the car wash? How many of us said, "I'm not going to waste any money on the car wash"? All right.</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what we did as human beings is we imagined a car, each one of us probably imagined a different car. We thought through the process of walking into a car wash without the car and how silly we would look trying to get a car wash that we didn't bring. And what that, what that is, is us building a reality. We imagined a world that had people in it, had a car wash in it, had a car. We created all of that out of nothing in our brains, created this simulation, and through that we're able to figure out we can't wash a car that we don't bring to the car wash.</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computers can do this. I mean, this morning I played Elder Scrolls Online this for about an hour. I was able to craft some things, sell some things, kill some things, get some skills, walk around harvest some different items from the world. We build these systems of systems, but they're not two lines of code as in find how many Rs are in strawberry. They are millions of lines of code that run on hundreds of computers. We also do this for modeling of weather forecast. Scientists of can predict the formation of the universe using these types of models.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Computers can do it. They're just very expensive, and they're very complicated and nuanced. We can train a model on a data set, but we cannot create these system of systems without being very specific in how we code them, and we just don't have them yet, and they're quite expensive. Which takes me to a, a really critical point. Deterministic process is, is cheap, it's fast, it's defensible, and it's getting cheaper, and it has been getting cheaper for the last fifty years. Generative AI is expensive, very expensive. The International Energy Agency forecasts that we'll be burning eleven hundred terawatt-hours by the end of this year. And in perspective, the entire nation of New Zealand burns forty terawatt-hours per year. The United States burns four thousand terawatt-hours per year, so we're talking about a fourth of what Americans burn. So Gartner's forecasting by the end of next year we're going to have a deficiency, a forty percent deficiency of supply versus demand in AI. So this is something that is going to get more expensive. It's already horribly expensive and is getting more expensive. And we just don't have a great way of building simulations in computer science as we can in our minds, in the example with the car wash.</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For my Star Trek fans in the r- room what we've built is very close to what's the computer on the Enterprise in the Next Generation, but it's not Lieutenant Commander Data. And so where the computer can fetch things, interact with other systems, make calculations, build databases just by us talking to it, that arguably exists, but I want to point out why we're not at this positronic matrix of Lieutenant Commander Data.</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Probably most important is it has no ambition, vision, or drive. We are all here today because we're trying to make our organisations, our families, our communities better. We have an idea of how we can do that, and we're driven by it. None of us received a request from an artificial intelligence asking for a ticket to this thing, right? We wake up as humans, and we are driving to make the world better. AI will stop working if we don't force it to keep working.</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Second is ingenuity. We come up... We can not only imagine the car wash, we can imagine things that don't yet exist. We're able to create things like the light bulb or the printing press. The millions and millions of inventions that was just someone pondering a different existence than what we have. Our generative, generative AI, all that it can do is form derivatives. I can tell it re-film Sir Peter Jackson's Lord of the Rings trilogy using cats instead of humans, and if I give it enough resources and spend enough money doing it, I can do that, but it's a derivative. And even the spark of ingenuity of making Aragorn into a tabby cat, that's from me, not from the machine. There's just no ingenuity in these things. They're all derivatives.</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third, there's no judgment. It, it has no consequence. We can't put these things in jail. They don't care if we kill them. They're they don't care about the, the next generation or what the, what our children will inherit in this world. So as this New Yorker cartoon points out, it's folly- To give judgment to artificial intelligence.</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just putting a tighter point on that, we should never take liberty, property, or someone's life on a probabilistic guess. We need to show our work if we're going to end someone's career or charge someone with a crime, settle litigation, start a war or even make an important business decision. We should understand how we came to that calculation, and probabilistic models cannot do that. So that's part one, how the machines work. I hope that was helpful in getting a better understanding of probabilistic, deterministic processing and how they work together.</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This presentation deck, a recording that I made for practice, my LinkedIn profile, which I hope you'll use to connect so we can continue this conversation, and a blog about this topic is all up on my website at charlesherring.com. You don't need to take any notes. You can download everything that I'm showing you here today.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let's move into how the bad guys, how the criminals the hackers are using this against us.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The first thing is we've all been driven crazy by patches. You've probably all noticed that if you turn your TV on to watch a TV show, you have to update your TV and update your app, and these patches are relentless. We have long been in this battle of finding a vulnerability, getting a patch deployed before the bad guy can use that vulnerability to create an exploit. So that's been going on for years. The volume of it is just starting to ramp up, and we haven't seen this we haven't seen this fully realized yet, but it is a lot of vulnerabilities.</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Every month, we are breaking new records. So attackers can use generative AI probabilistic models to write exploits faster than they've ever been able to write them before. That's part one, impact one, software exploits are ramping up.</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On the screen here is Kevin Mitnick. The time-outs coming up. He was the most famous hacker in the world, but he did not write software exploits. Instead, he would show up with a clipboard, look official, and talk people into sharing information, sharing passport-- passwords that they shouldn't, and get onto networks.</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For all of us that have taken security training and phishing prevention training one of the big impacts of generative AI is that all the telltale signs are should be missing. It's a very lazy attacker right now that's not running their phishing campaign through artificial intelligence to strip out bad grammar, strip out the misspellings generate a landing page that looks exactly like the bank or wherever the exploit's trying to take them. So we really need to pay attention. Ugh. We really need to pay attention to that. All the things we were looking for in the past are now gone.</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Also, we can counterfeit anything. I can swap my face with your child's face or your employee's face or your boss's face and also swap my voice. I can generate f- fa- bank statements, passports, driver's license. Artificial intelligence has allowed us to forge virtually every piece of digital artifact.</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an example of the first fraud, this one's for our parents. An attacker finds a recording of your child's voice online, clones it maybe from a social media post, clones it. Call goes in to grandmother, grandfather, "I'm in trouble. I need help. Please send money. Please don't tell mom." It sounds just like their grandchild, and the attacker is now working against the best instincts of a grandparent in extorting money from them.</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Second one has a horrible name. It's called pig butchering, and it's really taken off, and it's attacked both men and women across the United States and across the world starting with a few accounts here in New Zealand as well. But essentially, you bump into someone online. It starts a relationship. They either might be a wrong number, might be a, a DM that comes in the wrong way, some type of cute confusion that leads to a relationship, and sometimes it's romantic. And that relationship then goes on for weeks and months, and the, the relationship deepens. And in that conversation, an opportunity for an investment pops up a portal that looks great and official about that investment's there. A small transaction occurs, a return on the investment occurs, and this goes on and on until all of the assets are extracted from the target.</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Third one's for our finance offices. A voice memo, an email, a phone call, a text message posing as the boss comes in saying there's a new supplier with new bank details. We need to w- send this wire before the end of business. Stole the voice from a webinar like this one. We don't want to anger the boss. It's-- there's a sense of urgency. Seems to make sense. We send the wire without checking.</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C9C04-32CC-5AE9-0BEB-83F98C65F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275CD-886C-3276-E258-EAC94693D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472D8-9697-096A-BDE1-85C7CF162159}"/>
              </a:ext>
            </a:extLst>
          </p:cNvPr>
          <p:cNvSpPr>
            <a:spLocks noGrp="1"/>
          </p:cNvSpPr>
          <p:nvPr>
            <p:ph type="body" idx="1"/>
          </p:nvPr>
        </p:nvSpPr>
        <p:spPr/>
        <p:txBody>
          <a:bodyPr/>
          <a:lstStyle/>
          <a:p>
            <a:r>
              <a:rPr lang="en-NZ" dirty="0"/>
              <a:t>One that's becoming much more of a problem, particularly for folks in critical infrastructure, is North Korea and cr- organised crime are posing as applicant, job applicants, and this has become very easy on remote hires. They're swapping their face if they need to. They've forged background credentials, references, and we're hiring them right into our networks as bad a- as bad actors with verified credentials that we've given them.</a:t>
            </a:r>
          </a:p>
        </p:txBody>
      </p:sp>
      <p:sp>
        <p:nvSpPr>
          <p:cNvPr id="4" name="Slide Number Placeholder 3">
            <a:extLst>
              <a:ext uri="{FF2B5EF4-FFF2-40B4-BE49-F238E27FC236}">
                <a16:creationId xmlns:a16="http://schemas.microsoft.com/office/drawing/2014/main" id="{EEAB693D-B434-8E30-2EF5-EABEC6683751}"/>
              </a:ext>
            </a:extLst>
          </p:cNvPr>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886220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let's start with a question and a little bit of a thought experiment, and I want you to pay attention to how your brain answers this question. All right, ready?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first thing first impact, more exploits coming out against software. Second im- impact the human can be manipulated more aggressively. The third impact is agentic AI, that we are standing up AI and giving it permissions to everything. And so there are different attack patterns. A prompt injection is confusing the artificial intelligence. We give it a, a chatbot, maybe it's a sup-- help desk support chatbot or something that the attacker can access externally. Or it may be that they gain access using a backdoor to my computer and access my agent that's running on my machine.</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But we've given these systems access to way too much. We've given them access to our email, our protected files, our trade secrets, our HR, our billing systems. And so if the criminal is able to gain access to our agent, they now have access to everything the agent has access to.</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really three big impacts we're looking at with attackers. Much many... Faster, more relentless exploits coming out against vulnerabilities that can be detected with generative AI, and the exploit can be written with generative AI. So many ways to forge things that our eyes see and our ears hear using generative AI that allow us to be manipulated as human beings. And third is this net new way of manipulating our agents, our AI that we've brought into these into the surface area.</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this brings us to our third section. What do we do about all of this? How do we use these new tools? How do we combat them?</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a, a short story. Back in 2003, I was a network security officer. Believe it or not that pic-- that young man on the right is a version of me, a much younger version of me. And I didn't have firewalls at that time. It was common in, in, in the early two thousands not to have firewalls, but I had no firewalls around my machines. There was no protection between them and the internet. I had no good endpoint protection on the five thousand machines on the network, and we did not have a, a patch management program. So in 2003 a teenager wrote a worm called MS Blaster, and it devastated the network. We were restoring backups for weeks. Everybody was all hands on deck restoring backups. And about nine months later a vulnerability was published and an exploit proof of concept was published for what would be Sasser. And so I had three choices, ei- three ways of preventing Sasser from devastating our network again. Either we had to get a firewall up, which didn't seem like that was going to be possible with... At the speed IT was moving. We need to get endpoint protection deployed to everything, which could not get that through procurement in time, and everybody was bringing their own device, and you had all the different areas different schools running their own things. We couldn't do that. So the only option I had was I needed to get this patch applied everywhere. So we used a number of innovations. You can read about it. I have a blog entry about the details of those innovations on the website. But we needed to do one of those three things. And so we did stop Sasser, which consequently was also written by another teenager at the time, or what we called script kiddies back in those days. So I just described three different controls: patch management, firewalls, endpoint protection.</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One link I'd encourage you to download today is going to the Center for Internet Security and downloading the critical security controls. There's eighteen of them. We're going to cover eight or nine of them here today. But they list out how do we harden our defences, and become sort of critical. Because we look at all of the data on all of these AI attacks, no program that's running a mature CIS level controls has been successfully attacked by any of these AI attacks.</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the same stuff that would have worked for the teenagers back in 2003 and two thousand and four also work against these artificial intelligence. 'Cause remember, there's nothing intuitive. There's no ingenuity. They're not coming up with new attacks. They're just doing it more.</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First thing you have to do is patch. We need to get very serious about pushing patches. We need to inventory where we're missing where we have vulnerabilities. We need to get those things pushed out. At WitFoo, every day we start work by looking at the list of unpatched vulnerabilities, and we fix those before we do the work we're supposed to do. It's just there's so many exploits coming out. It really needs to be a stop and think about how to accelerate this.</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Second, unlike 2003, firewalls are on almost everything. We just need to make sure they're configured well and don't have big holes in them that'll let these attacks through.</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need to get endpoint protection deployed to every computer, every laptop, every phone that has access to our systems, so that we're monitoring for bad behavior on those devices. We need to fix</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Here we go. How many Rs are in the word strawberry? When you have it, raise your hand just so I can see. Okay, good.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We need to get rid of passwords. So if you're still only using passwords, that's a huge problem because these AI attacks will guess your passwords. They will find copies of it on the internet. And so get off of password only. At least get multi-factor authentication deployed today to where you're using your phone or another device to verify authentication. That slows down attackers. But a better approach would be using public key infrastructure or pass keys that are using high cryptography to authenticate you. And so passwords have been a problem for twenty-five years, and they have not aged well.</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Second is on our email. LLMs are good at finding are very good at finding these types of phishing attacks, and so we should be running we should-- this is one place where probabilistic processing is helpful. Does this look like a phishing email? So all of our emails run through that. Check with your s-control provider on what options are available for enabling more advanced phishing detection.</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Six, browsers. Harden the browsers. Look at the policies that we're using on our browsers and our phones and in our on our computers, and lock those down. Isolate execution and block bad destinations.</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Backups. No, every... This is-- If you're going to get hit by a ransomware today, you better have a good backup. Backups save so much of our stress. It gives us so much more optionality. Had I not had backups to restore during Blaster in 2003, we would have lost years of research a-at the postgraduate, Naval Postgraduate School. Make sure you have good backups, and those backups are protected against attacks against the network. If you do, you're not going to need to pay out the ransom. But I find many or- organisations fail to set up good disaster recovery programs.</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If you have your own software, you need to patch it. You need to get serious about it. You need to run static code analysis, dynamic code analysis, application pu- pen testing, code fuzzing. You also can run these generative AI models to do another scan. It's an expensive approach, but it does have the benefit of helping you write patches. You need to get serious about getting vulnerabilities out of your code.</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Then the, the, the overarching thing is a no trust po- or zero trust policy. Block everything until you have a reason to poke the smallest possible hole into the security controls. So work with great partners here in New Zealand like Kordia, Defend or SSS to help you understand how to build a strategy of zero trust around critical security controls.</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As we look at this is a chart of the attacks that happened I think I pulled this last week, of attacks coming in against WitFoo infrastructure, people that are trying to shut down our services, steal our data. There were more than forty-five thousand AI-driven attacks, so the volume of these attacks are massive. There's about, I think five hundred, less than five hundred non-AI attacks. So the, the volume of attacks have exploded in what we're seeing at WitFoo against our own infrastructure.</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But because we have these controls in place and we've locked down the gaps, we're, we have an infrastructure that's like a rock. We've thought through all of these sloppy attacks. The waves come in, they crash harder, they crash faster, but they're boring. These, these boring attacks do not affect what we're doing.</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a little bit about the research I do at WitFoo. We take all the data in from the controls that we've just discussed. We ship it out to all of the people in your team that need to figure out do we have the controls in place? Are they working correctly? What type of attacks are we seeing? And coordinating that information inside of your organisation and outside.</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this is an example of a deterministic inventory of the critical security controls and how ready, where we have gaps in each one of those controls. If you'd like to use this, please download it or reach out to one of the WitFoo, local WitFoo partners.</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I think most of us got three as the number of letter-- number of Rs that are in strawberry in the room. The way that we did it, we remembered how to spell strawberry. We broke it into its letters. We counted how many of those letters are Rs. And that process is an example of deterministic processing. Same process every time, same answer every time. It's reliable, it's defensible, and it's predictable.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One of the advantages we have, and pro- and it's very important that criminals do not have, is they are isolated working with these computers alone. We can work together. We can defend this community together better than we can do it alone.</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55842-F46D-25CA-8162-EB5C5DC3DD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C7231-1C67-A750-9BCB-F25331E3D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8933E-3431-1221-1422-C2D2EF6C78FF}"/>
              </a:ext>
            </a:extLst>
          </p:cNvPr>
          <p:cNvSpPr>
            <a:spLocks noGrp="1"/>
          </p:cNvSpPr>
          <p:nvPr>
            <p:ph type="body" idx="1"/>
          </p:nvPr>
        </p:nvSpPr>
        <p:spPr/>
        <p:txBody>
          <a:bodyPr/>
          <a:lstStyle/>
          <a:p>
            <a:r>
              <a:rPr lang="en-NZ" dirty="0"/>
              <a:t>One of the things we have is all of us are generating billions of signals every day about where the attacks are coming from, and we can... We're not sharing these with each other. And so one of the things I work on is how can we securely and anonymously share this intelligence across New Zealand. And so whether you use WitFoo or use another product, be sure to share with your neighbour the attacks that are popping up. That's one of the core things about good neighbourhoods.</a:t>
            </a:r>
          </a:p>
        </p:txBody>
      </p:sp>
      <p:sp>
        <p:nvSpPr>
          <p:cNvPr id="4" name="Slide Number Placeholder 3">
            <a:extLst>
              <a:ext uri="{FF2B5EF4-FFF2-40B4-BE49-F238E27FC236}">
                <a16:creationId xmlns:a16="http://schemas.microsoft.com/office/drawing/2014/main" id="{89F4EFFD-89E1-2D5D-67F8-559C3C7F64C4}"/>
              </a:ext>
            </a:extLst>
          </p:cNvPr>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50519249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410E9-859F-CF9F-5E4A-5DBA05EA5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E5B24-9AB3-1FF4-2CC1-6FD880354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E5C7AB-A5F8-A885-5027-9680B17B4D68}"/>
              </a:ext>
            </a:extLst>
          </p:cNvPr>
          <p:cNvSpPr>
            <a:spLocks noGrp="1"/>
          </p:cNvSpPr>
          <p:nvPr>
            <p:ph type="body" idx="1"/>
          </p:nvPr>
        </p:nvSpPr>
        <p:spPr/>
        <p:txBody>
          <a:bodyPr/>
          <a:lstStyle/>
          <a:p>
            <a:r>
              <a:rPr lang="en-NZ" dirty="0"/>
              <a:t>Secondly is if you do have a security incident that needs to be investigated, you want to make sure you collect signals from all of these different controls as if they're evidence, and we're collecting it in a way that's going to make it easy for law enforcement, NCSC, and other partners to determine what happened, not only s-so that you can understand it and better protect against it, but so that we can, as a, as a community, better protect against it in the future.</a:t>
            </a:r>
          </a:p>
        </p:txBody>
      </p:sp>
      <p:sp>
        <p:nvSpPr>
          <p:cNvPr id="4" name="Slide Number Placeholder 3">
            <a:extLst>
              <a:ext uri="{FF2B5EF4-FFF2-40B4-BE49-F238E27FC236}">
                <a16:creationId xmlns:a16="http://schemas.microsoft.com/office/drawing/2014/main" id="{6A1D29F5-C13A-AAAC-D449-EF43A835D215}"/>
              </a:ext>
            </a:extLst>
          </p:cNvPr>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6012870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you know, safe neighbourhoods digitally are the same as safe neighbourhoods in the real world. We talk to one another when we see things going on in the neighbourhood. We talk to our MPs, members of parliament. We talk to law enforcement. We listen to law enforcement and NCSC.</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NZ" dirty="0"/>
              <a:t>And so this is another piece of research I work on, is securely sharing evidence, securely sharing intelligence between each other and between law enforcement to drive down costs.</a:t>
            </a:r>
          </a:p>
        </p:txBody>
      </p:sp>
      <p:sp>
        <p:nvSpPr>
          <p:cNvPr id="4" name="Slide Number Placeholder 3"/>
          <p:cNvSpPr>
            <a:spLocks noGrp="1"/>
          </p:cNvSpPr>
          <p:nvPr>
            <p:ph type="sldNum" sz="quarter" idx="5"/>
          </p:nvPr>
        </p:nvSpPr>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not only does it drive down cost in detection and response, when you work together in purchasing all of these controls that we need, you can go from spending four hundred thousand dollars a year doing it by yourself to where if you pull together ten people across your industry, your sector, or even here locally, if Canterbury was to put something together, you go from four hundred thousand dollars of spend a year down to seventy-five. And if you pull it out to a thousand, when we look at something like New Zealand Health you can go as low as twenty thousand dollars by buying these things as a group instead of going alone.</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three takeaways from today. First, the attacker can launch a lot more attacks. They're boring, but they're volumetric. And so it's critical that we look at the critical security controls reach out to partners like SSS, Kordia, Defend, use software like WitFoo Reporter to inventory where you sit in a control, maintain a readiness so that the rock is a rock and not a bunch of pebbles floating in the water.</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Second, criminals can forge everything, so the best thing that we can do is not stay at our computer. We need to get up and walk over and talk to the person. We need to have passphrases that we share with our loved ones to validate who we are. And if we have a, a number or an email a number or a URL in an email, use the one you know, not the one that the fraudster gave you.</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And then lastly, let's use our human superpowers. Our ability, judgment, and intuition, and ingenuity, our ability to collaborate and work together is much greater than the ability to generate these derivatives at speed out of artificial intelligence. Reach out to other people in your industry, reach out to NCSC and to the New Zealand Police and find ways and I'm happy to be a help in that as well, on how do we come together and work as a community to deal with cybercrime at speed.</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So again, this deck all the things I referenced here today are up on charlesherring.com. I encourage you to download it, and I'm happy to answer any questions in the time that we have remaining.</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Computers have been very good at doing this for the last fifty years. We use it for everything. On the left side of the screen, we see there's two lines of code to calculate how many Rs are in strawberry. Very fast, very inexpensive, accurate, defensible, and code written by human beings. Deterministic code has been doing everything in our lives for the last fifty years.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It streams the content to our phones or our television sets.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It runs all the applications on our telephones.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91630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62348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22487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04971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ARK">
    <p:bg>
      <p:bgPr>
        <a:solidFill>
          <a:srgbClr val="0F162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91124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1680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4049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80906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17318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43088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086308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418606479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jp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jpg"/><Relationship Id="rId7" Type="http://schemas.openxmlformats.org/officeDocument/2006/relationships/image" Target="../media/image20.jp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9.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822960" y="1051560"/>
            <a:ext cx="10515600" cy="365760"/>
          </a:xfrm>
          <a:prstGeom prst="rect">
            <a:avLst/>
          </a:prstGeom>
          <a:noFill/>
          <a:ln/>
        </p:spPr>
        <p:txBody>
          <a:bodyPr wrap="square" lIns="0" tIns="0" rIns="0" bIns="0" rtlCol="0" anchor="ctr"/>
          <a:lstStyle/>
          <a:p>
            <a:pPr marL="0" indent="0">
              <a:buNone/>
            </a:pPr>
            <a:r>
              <a:rPr lang="en-US" sz="1400" kern="0" spc="200" dirty="0">
                <a:solidFill>
                  <a:srgbClr val="93A1B3"/>
                </a:solidFill>
                <a:latin typeface="Arial" pitchFamily="34" charset="0"/>
                <a:ea typeface="Arial" pitchFamily="34" charset="-122"/>
                <a:cs typeface="Arial" pitchFamily="34" charset="-120"/>
              </a:rPr>
              <a:t>Tech Summit '26  ·  Te Pae, Christchurch  ·  16 September 2026</a:t>
            </a:r>
            <a:endParaRPr lang="en-US" sz="1400" dirty="0"/>
          </a:p>
        </p:txBody>
      </p:sp>
      <p:sp>
        <p:nvSpPr>
          <p:cNvPr id="4" name="Text 1"/>
          <p:cNvSpPr/>
          <p:nvPr/>
        </p:nvSpPr>
        <p:spPr>
          <a:xfrm>
            <a:off x="822960" y="1828800"/>
            <a:ext cx="10515600" cy="2103120"/>
          </a:xfrm>
          <a:prstGeom prst="rect">
            <a:avLst/>
          </a:prstGeom>
          <a:noFill/>
          <a:ln/>
        </p:spPr>
        <p:txBody>
          <a:bodyPr wrap="square" lIns="0" tIns="0" rIns="0" bIns="0" rtlCol="0" anchor="ctr"/>
          <a:lstStyle/>
          <a:p>
            <a:pPr marL="0" indent="0">
              <a:lnSpc>
                <a:spcPts val="6600"/>
              </a:lnSpc>
              <a:buNone/>
            </a:pPr>
            <a:r>
              <a:rPr lang="en-US" sz="6000" b="1" dirty="0">
                <a:solidFill>
                  <a:srgbClr val="F2EFE7"/>
                </a:solidFill>
                <a:latin typeface="Arial" pitchFamily="34" charset="0"/>
                <a:ea typeface="Arial" pitchFamily="34" charset="-122"/>
                <a:cs typeface="Arial" pitchFamily="34" charset="-120"/>
              </a:rPr>
              <a:t>Cybersecurity in the</a:t>
            </a:r>
            <a:endParaRPr lang="en-US" sz="6000" dirty="0"/>
          </a:p>
          <a:p>
            <a:pPr marL="0" indent="0">
              <a:lnSpc>
                <a:spcPts val="6600"/>
              </a:lnSpc>
              <a:buNone/>
            </a:pPr>
            <a:r>
              <a:rPr lang="en-US" sz="6000" b="1" dirty="0">
                <a:solidFill>
                  <a:srgbClr val="F2EFE7"/>
                </a:solidFill>
                <a:latin typeface="Arial" pitchFamily="34" charset="0"/>
                <a:ea typeface="Arial" pitchFamily="34" charset="-122"/>
                <a:cs typeface="Arial" pitchFamily="34" charset="-120"/>
              </a:rPr>
              <a:t>Age of AI</a:t>
            </a:r>
            <a:endParaRPr lang="en-US" sz="6000" dirty="0"/>
          </a:p>
        </p:txBody>
      </p:sp>
      <p:sp>
        <p:nvSpPr>
          <p:cNvPr id="5" name="Text 2"/>
          <p:cNvSpPr/>
          <p:nvPr/>
        </p:nvSpPr>
        <p:spPr>
          <a:xfrm>
            <a:off x="822960" y="4069080"/>
            <a:ext cx="10515600" cy="457200"/>
          </a:xfrm>
          <a:prstGeom prst="rect">
            <a:avLst/>
          </a:prstGeom>
          <a:noFill/>
          <a:ln/>
        </p:spPr>
        <p:txBody>
          <a:bodyPr wrap="square" lIns="0" tIns="0" rIns="0" bIns="0" rtlCol="0" anchor="ctr"/>
          <a:lstStyle/>
          <a:p>
            <a:pPr marL="0" indent="0">
              <a:buNone/>
            </a:pPr>
            <a:r>
              <a:rPr lang="en-US" sz="2200" dirty="0">
                <a:solidFill>
                  <a:srgbClr val="93A1B3"/>
                </a:solidFill>
                <a:latin typeface="Arial" pitchFamily="34" charset="0"/>
                <a:ea typeface="Arial" pitchFamily="34" charset="-122"/>
                <a:cs typeface="Arial" pitchFamily="34" charset="-120"/>
              </a:rPr>
              <a:t>Safeguards and tactics to offset risks when AI fails</a:t>
            </a:r>
            <a:endParaRPr lang="en-US" sz="2200" dirty="0"/>
          </a:p>
        </p:txBody>
      </p:sp>
      <p:sp>
        <p:nvSpPr>
          <p:cNvPr id="6" name="Shape 3"/>
          <p:cNvSpPr/>
          <p:nvPr/>
        </p:nvSpPr>
        <p:spPr>
          <a:xfrm>
            <a:off x="786384" y="4892040"/>
            <a:ext cx="146304" cy="146304"/>
          </a:xfrm>
          <a:prstGeom prst="ellipse">
            <a:avLst/>
          </a:prstGeom>
          <a:solidFill>
            <a:srgbClr val="45CDB9"/>
          </a:solidFill>
          <a:ln/>
        </p:spPr>
        <p:txBody>
          <a:bodyPr/>
          <a:lstStyle/>
          <a:p>
            <a:endParaRPr lang="en-US"/>
          </a:p>
        </p:txBody>
      </p:sp>
      <p:sp>
        <p:nvSpPr>
          <p:cNvPr id="7" name="Shape 4"/>
          <p:cNvSpPr/>
          <p:nvPr/>
        </p:nvSpPr>
        <p:spPr>
          <a:xfrm>
            <a:off x="1115568" y="4892040"/>
            <a:ext cx="146304" cy="146304"/>
          </a:xfrm>
          <a:prstGeom prst="ellipse">
            <a:avLst/>
          </a:prstGeom>
          <a:solidFill>
            <a:srgbClr val="F2B360"/>
          </a:solidFill>
          <a:ln/>
        </p:spPr>
        <p:txBody>
          <a:bodyPr/>
          <a:lstStyle/>
          <a:p>
            <a:endParaRPr lang="en-US"/>
          </a:p>
        </p:txBody>
      </p:sp>
      <p:sp>
        <p:nvSpPr>
          <p:cNvPr id="8" name="Text 5"/>
          <p:cNvSpPr/>
          <p:nvPr/>
        </p:nvSpPr>
        <p:spPr>
          <a:xfrm>
            <a:off x="822960" y="5212080"/>
            <a:ext cx="10515600" cy="365760"/>
          </a:xfrm>
          <a:prstGeom prst="rect">
            <a:avLst/>
          </a:prstGeom>
          <a:noFill/>
          <a:ln/>
        </p:spPr>
        <p:txBody>
          <a:bodyPr wrap="square" lIns="0" tIns="0" rIns="0" bIns="0" rtlCol="0" anchor="ctr"/>
          <a:lstStyle/>
          <a:p>
            <a:pPr marL="0" indent="0">
              <a:buNone/>
            </a:pPr>
            <a:r>
              <a:rPr lang="en-US" sz="1700" b="1" dirty="0">
                <a:solidFill>
                  <a:srgbClr val="F2EFE7"/>
                </a:solidFill>
                <a:latin typeface="Arial" pitchFamily="34" charset="0"/>
                <a:ea typeface="Arial" pitchFamily="34" charset="-122"/>
                <a:cs typeface="Arial" pitchFamily="34" charset="-120"/>
              </a:rPr>
              <a:t>Charles Herring</a:t>
            </a:r>
            <a:r>
              <a:rPr lang="en-US" sz="1700" dirty="0">
                <a:solidFill>
                  <a:srgbClr val="93A1B3"/>
                </a:solidFill>
                <a:latin typeface="Arial" pitchFamily="34" charset="0"/>
                <a:ea typeface="Arial" pitchFamily="34" charset="-122"/>
                <a:cs typeface="Arial" pitchFamily="34" charset="-120"/>
              </a:rPr>
              <a:t>   Chairman and co-Founder, WitFoo</a:t>
            </a:r>
            <a:endParaRPr lang="en-US" sz="1700" dirty="0"/>
          </a:p>
        </p:txBody>
      </p:sp>
      <p:sp>
        <p:nvSpPr>
          <p:cNvPr id="9" name="Text 6"/>
          <p:cNvSpPr/>
          <p:nvPr/>
        </p:nvSpPr>
        <p:spPr>
          <a:xfrm>
            <a:off x="822960" y="5623560"/>
            <a:ext cx="10515600" cy="320040"/>
          </a:xfrm>
          <a:prstGeom prst="rect">
            <a:avLst/>
          </a:prstGeom>
          <a:noFill/>
          <a:ln/>
        </p:spPr>
        <p:txBody>
          <a:bodyPr wrap="square" lIns="0" tIns="0" rIns="0" bIns="0" rtlCol="0" anchor="ctr"/>
          <a:lstStyle/>
          <a:p>
            <a:pPr marL="0" indent="0">
              <a:buNone/>
            </a:pPr>
            <a:r>
              <a:rPr lang="en-US" sz="1400" dirty="0">
                <a:solidFill>
                  <a:srgbClr val="45CDB9"/>
                </a:solidFill>
                <a:latin typeface="Arial" pitchFamily="34" charset="0"/>
                <a:ea typeface="Arial" pitchFamily="34" charset="-122"/>
                <a:cs typeface="Arial" pitchFamily="34" charset="-120"/>
              </a:rPr>
              <a:t>charlesherring.com</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B7FF8-0E15-E93D-9E1B-4B4BD803869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5EA77E2-7EEC-56F5-5292-0D7DFA548D15}"/>
              </a:ext>
            </a:extLst>
          </p:cNvPr>
          <p:cNvSpPr/>
          <p:nvPr/>
        </p:nvSpPr>
        <p:spPr>
          <a:xfrm>
            <a:off x="822960" y="2468880"/>
            <a:ext cx="10515600" cy="1463040"/>
          </a:xfrm>
          <a:prstGeom prst="rect">
            <a:avLst/>
          </a:prstGeom>
          <a:noFill/>
          <a:ln/>
        </p:spPr>
        <p:txBody>
          <a:bodyPr wrap="square" lIns="0" tIns="0" rIns="0" bIns="0" rtlCol="0" anchor="ctr"/>
          <a:lstStyle/>
          <a:p>
            <a:pPr marL="0" indent="0" algn="ctr">
              <a:buNone/>
            </a:pPr>
            <a:r>
              <a:rPr lang="en-US" sz="5600" b="1" dirty="0">
                <a:solidFill>
                  <a:srgbClr val="F2EFE7"/>
                </a:solidFill>
                <a:latin typeface="Arial" pitchFamily="34" charset="0"/>
                <a:ea typeface="Arial" pitchFamily="34" charset="-122"/>
                <a:cs typeface="Arial" pitchFamily="34" charset="-120"/>
              </a:rPr>
              <a:t>It powers our games.</a:t>
            </a:r>
            <a:endParaRPr lang="en-US" sz="5600" dirty="0"/>
          </a:p>
        </p:txBody>
      </p:sp>
      <p:sp>
        <p:nvSpPr>
          <p:cNvPr id="4" name="Shape 1">
            <a:extLst>
              <a:ext uri="{FF2B5EF4-FFF2-40B4-BE49-F238E27FC236}">
                <a16:creationId xmlns:a16="http://schemas.microsoft.com/office/drawing/2014/main" id="{EF40A0C6-AA50-509F-306B-49106CE4BD81}"/>
              </a:ext>
            </a:extLst>
          </p:cNvPr>
          <p:cNvSpPr/>
          <p:nvPr/>
        </p:nvSpPr>
        <p:spPr>
          <a:xfrm>
            <a:off x="5858104" y="1737360"/>
            <a:ext cx="146304" cy="146304"/>
          </a:xfrm>
          <a:prstGeom prst="ellipse">
            <a:avLst/>
          </a:prstGeom>
          <a:solidFill>
            <a:srgbClr val="45CDB9"/>
          </a:solidFill>
          <a:ln/>
        </p:spPr>
        <p:txBody>
          <a:bodyPr/>
          <a:lstStyle/>
          <a:p>
            <a:endParaRPr lang="en-US"/>
          </a:p>
        </p:txBody>
      </p:sp>
      <p:sp>
        <p:nvSpPr>
          <p:cNvPr id="5" name="Shape 2">
            <a:extLst>
              <a:ext uri="{FF2B5EF4-FFF2-40B4-BE49-F238E27FC236}">
                <a16:creationId xmlns:a16="http://schemas.microsoft.com/office/drawing/2014/main" id="{20CBABF1-0061-CFB1-8D15-4F336F1B1FCE}"/>
              </a:ext>
            </a:extLst>
          </p:cNvPr>
          <p:cNvSpPr/>
          <p:nvPr/>
        </p:nvSpPr>
        <p:spPr>
          <a:xfrm>
            <a:off x="6187288" y="1737360"/>
            <a:ext cx="146304" cy="146304"/>
          </a:xfrm>
          <a:prstGeom prst="ellipse">
            <a:avLst/>
          </a:prstGeom>
          <a:solidFill>
            <a:srgbClr val="F2B360"/>
          </a:solidFill>
          <a:ln/>
        </p:spPr>
        <p:txBody>
          <a:bodyPr/>
          <a:lstStyle/>
          <a:p>
            <a:endParaRPr lang="en-US"/>
          </a:p>
        </p:txBody>
      </p:sp>
    </p:spTree>
    <p:extLst>
      <p:ext uri="{BB962C8B-B14F-4D97-AF65-F5344CB8AC3E}">
        <p14:creationId xmlns:p14="http://schemas.microsoft.com/office/powerpoint/2010/main" val="1368187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822960" y="2468880"/>
            <a:ext cx="10515600" cy="1463040"/>
          </a:xfrm>
          <a:prstGeom prst="rect">
            <a:avLst/>
          </a:prstGeom>
          <a:noFill/>
          <a:ln/>
        </p:spPr>
        <p:txBody>
          <a:bodyPr wrap="square" lIns="0" tIns="0" rIns="0" bIns="0" rtlCol="0" anchor="ctr"/>
          <a:lstStyle/>
          <a:p>
            <a:pPr marL="0" indent="0" algn="ctr">
              <a:buNone/>
            </a:pPr>
            <a:r>
              <a:rPr lang="en-US" sz="5600" b="1" dirty="0">
                <a:solidFill>
                  <a:srgbClr val="F2EFE7"/>
                </a:solidFill>
                <a:latin typeface="Arial" pitchFamily="34" charset="0"/>
                <a:ea typeface="Arial" pitchFamily="34" charset="-122"/>
                <a:cs typeface="Arial" pitchFamily="34" charset="-120"/>
              </a:rPr>
              <a:t>It checks the accounting.</a:t>
            </a:r>
            <a:endParaRPr lang="en-US" sz="5600" dirty="0"/>
          </a:p>
        </p:txBody>
      </p:sp>
      <p:sp>
        <p:nvSpPr>
          <p:cNvPr id="4" name="Shape 1"/>
          <p:cNvSpPr/>
          <p:nvPr/>
        </p:nvSpPr>
        <p:spPr>
          <a:xfrm>
            <a:off x="5858104" y="1737360"/>
            <a:ext cx="146304" cy="146304"/>
          </a:xfrm>
          <a:prstGeom prst="ellipse">
            <a:avLst/>
          </a:prstGeom>
          <a:solidFill>
            <a:srgbClr val="45CDB9"/>
          </a:solidFill>
          <a:ln/>
        </p:spPr>
        <p:txBody>
          <a:bodyPr/>
          <a:lstStyle/>
          <a:p>
            <a:endParaRPr lang="en-US"/>
          </a:p>
        </p:txBody>
      </p:sp>
      <p:sp>
        <p:nvSpPr>
          <p:cNvPr id="5" name="Shape 2"/>
          <p:cNvSpPr/>
          <p:nvPr/>
        </p:nvSpPr>
        <p:spPr>
          <a:xfrm>
            <a:off x="6187288" y="1737360"/>
            <a:ext cx="146304" cy="146304"/>
          </a:xfrm>
          <a:prstGeom prst="ellipse">
            <a:avLst/>
          </a:prstGeom>
          <a:solidFill>
            <a:srgbClr val="F2B360"/>
          </a:solidFill>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654DF-B9B5-34EB-0B25-0C169EE1782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8F59009-5855-67F5-18A5-FF053618ED3E}"/>
              </a:ext>
            </a:extLst>
          </p:cNvPr>
          <p:cNvSpPr/>
          <p:nvPr/>
        </p:nvSpPr>
        <p:spPr>
          <a:xfrm>
            <a:off x="822960" y="2468880"/>
            <a:ext cx="10515600" cy="1463040"/>
          </a:xfrm>
          <a:prstGeom prst="rect">
            <a:avLst/>
          </a:prstGeom>
          <a:noFill/>
          <a:ln/>
        </p:spPr>
        <p:txBody>
          <a:bodyPr wrap="square" lIns="0" tIns="0" rIns="0" bIns="0" rtlCol="0" anchor="ctr"/>
          <a:lstStyle/>
          <a:p>
            <a:pPr marL="0" indent="0" algn="ctr">
              <a:buNone/>
            </a:pPr>
            <a:r>
              <a:rPr lang="en-US" sz="5600" b="1" dirty="0">
                <a:solidFill>
                  <a:srgbClr val="F2EFE7"/>
                </a:solidFill>
                <a:latin typeface="Arial" pitchFamily="34" charset="0"/>
                <a:ea typeface="Arial" pitchFamily="34" charset="-122"/>
                <a:cs typeface="Arial" pitchFamily="34" charset="-120"/>
              </a:rPr>
              <a:t>It runs the internet.</a:t>
            </a:r>
            <a:endParaRPr lang="en-US" sz="5600" dirty="0"/>
          </a:p>
        </p:txBody>
      </p:sp>
      <p:sp>
        <p:nvSpPr>
          <p:cNvPr id="4" name="Shape 1">
            <a:extLst>
              <a:ext uri="{FF2B5EF4-FFF2-40B4-BE49-F238E27FC236}">
                <a16:creationId xmlns:a16="http://schemas.microsoft.com/office/drawing/2014/main" id="{D18CBFD1-718E-124F-5784-38B94C0F4A1A}"/>
              </a:ext>
            </a:extLst>
          </p:cNvPr>
          <p:cNvSpPr/>
          <p:nvPr/>
        </p:nvSpPr>
        <p:spPr>
          <a:xfrm>
            <a:off x="5858104" y="1737360"/>
            <a:ext cx="146304" cy="146304"/>
          </a:xfrm>
          <a:prstGeom prst="ellipse">
            <a:avLst/>
          </a:prstGeom>
          <a:solidFill>
            <a:srgbClr val="45CDB9"/>
          </a:solidFill>
          <a:ln/>
        </p:spPr>
        <p:txBody>
          <a:bodyPr/>
          <a:lstStyle/>
          <a:p>
            <a:endParaRPr lang="en-US"/>
          </a:p>
        </p:txBody>
      </p:sp>
      <p:sp>
        <p:nvSpPr>
          <p:cNvPr id="5" name="Shape 2">
            <a:extLst>
              <a:ext uri="{FF2B5EF4-FFF2-40B4-BE49-F238E27FC236}">
                <a16:creationId xmlns:a16="http://schemas.microsoft.com/office/drawing/2014/main" id="{71614864-7FBB-0BF6-3B14-B530C84770F6}"/>
              </a:ext>
            </a:extLst>
          </p:cNvPr>
          <p:cNvSpPr/>
          <p:nvPr/>
        </p:nvSpPr>
        <p:spPr>
          <a:xfrm>
            <a:off x="6187288" y="1737360"/>
            <a:ext cx="146304" cy="146304"/>
          </a:xfrm>
          <a:prstGeom prst="ellipse">
            <a:avLst/>
          </a:prstGeom>
          <a:solidFill>
            <a:srgbClr val="F2B360"/>
          </a:solidFill>
          <a:ln/>
        </p:spPr>
        <p:txBody>
          <a:bodyPr/>
          <a:lstStyle/>
          <a:p>
            <a:endParaRPr lang="en-US"/>
          </a:p>
        </p:txBody>
      </p:sp>
    </p:spTree>
    <p:extLst>
      <p:ext uri="{BB962C8B-B14F-4D97-AF65-F5344CB8AC3E}">
        <p14:creationId xmlns:p14="http://schemas.microsoft.com/office/powerpoint/2010/main" val="2051385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0"/>
          <p:cNvSpPr/>
          <p:nvPr/>
        </p:nvSpPr>
        <p:spPr>
          <a:xfrm>
            <a:off x="822960" y="2468880"/>
            <a:ext cx="10515600" cy="1463040"/>
          </a:xfrm>
          <a:prstGeom prst="rect">
            <a:avLst/>
          </a:prstGeom>
          <a:noFill/>
          <a:ln/>
        </p:spPr>
        <p:txBody>
          <a:bodyPr wrap="square" lIns="0" tIns="0" rIns="0" bIns="0" rtlCol="0" anchor="ctr"/>
          <a:lstStyle/>
          <a:p>
            <a:pPr marL="0" indent="0" algn="ctr">
              <a:buNone/>
            </a:pPr>
            <a:r>
              <a:rPr lang="en-US" sz="5600" b="1" dirty="0">
                <a:solidFill>
                  <a:srgbClr val="F2EFE7"/>
                </a:solidFill>
                <a:latin typeface="Arial" pitchFamily="34" charset="0"/>
                <a:ea typeface="Arial" pitchFamily="34" charset="-122"/>
                <a:cs typeface="Arial" pitchFamily="34" charset="-120"/>
              </a:rPr>
              <a:t>It sends your feedback</a:t>
            </a:r>
            <a:endParaRPr lang="en-US" sz="5600" dirty="0"/>
          </a:p>
          <a:p>
            <a:pPr marL="0" indent="0" algn="ctr">
              <a:buNone/>
            </a:pPr>
            <a:r>
              <a:rPr lang="en-US" sz="5600" b="1" dirty="0">
                <a:solidFill>
                  <a:srgbClr val="F2EFE7"/>
                </a:solidFill>
                <a:latin typeface="Arial" pitchFamily="34" charset="0"/>
                <a:ea typeface="Arial" pitchFamily="34" charset="-122"/>
                <a:cs typeface="Arial" pitchFamily="34" charset="-120"/>
              </a:rPr>
              <a:t>through the event app.</a:t>
            </a:r>
            <a:endParaRPr lang="en-US" sz="5600" dirty="0"/>
          </a:p>
        </p:txBody>
      </p:sp>
      <p:sp>
        <p:nvSpPr>
          <p:cNvPr id="4" name="Text 1"/>
          <p:cNvSpPr/>
          <p:nvPr/>
        </p:nvSpPr>
        <p:spPr>
          <a:xfrm>
            <a:off x="822960" y="4069080"/>
            <a:ext cx="10515600" cy="548640"/>
          </a:xfrm>
          <a:prstGeom prst="rect">
            <a:avLst/>
          </a:prstGeom>
          <a:noFill/>
          <a:ln/>
        </p:spPr>
        <p:txBody>
          <a:bodyPr wrap="square" lIns="0" tIns="0" rIns="0" bIns="0" rtlCol="0" anchor="ctr"/>
          <a:lstStyle/>
          <a:p>
            <a:pPr marL="0" indent="0" algn="ctr">
              <a:buNone/>
            </a:pPr>
            <a:r>
              <a:rPr lang="en-US" sz="2000" dirty="0">
                <a:solidFill>
                  <a:srgbClr val="45CDB9"/>
                </a:solidFill>
                <a:latin typeface="Arial" pitchFamily="34" charset="0"/>
                <a:ea typeface="Arial" pitchFamily="34" charset="-122"/>
                <a:cs typeface="Arial" pitchFamily="34" charset="-120"/>
              </a:rPr>
              <a:t>Deterministic code, written by humans, at speed and at almost no cost.</a:t>
            </a:r>
            <a:endParaRPr lang="en-US" sz="2000" dirty="0"/>
          </a:p>
        </p:txBody>
      </p:sp>
      <p:sp>
        <p:nvSpPr>
          <p:cNvPr id="5" name="Shape 2"/>
          <p:cNvSpPr/>
          <p:nvPr/>
        </p:nvSpPr>
        <p:spPr>
          <a:xfrm>
            <a:off x="5858104" y="1737360"/>
            <a:ext cx="146304" cy="146304"/>
          </a:xfrm>
          <a:prstGeom prst="ellipse">
            <a:avLst/>
          </a:prstGeom>
          <a:solidFill>
            <a:srgbClr val="45CDB9"/>
          </a:solidFill>
          <a:ln/>
        </p:spPr>
        <p:txBody>
          <a:bodyPr/>
          <a:lstStyle/>
          <a:p>
            <a:endParaRPr lang="en-US"/>
          </a:p>
        </p:txBody>
      </p:sp>
      <p:sp>
        <p:nvSpPr>
          <p:cNvPr id="6" name="Shape 3"/>
          <p:cNvSpPr/>
          <p:nvPr/>
        </p:nvSpPr>
        <p:spPr>
          <a:xfrm>
            <a:off x="6187288" y="1737360"/>
            <a:ext cx="146304" cy="146304"/>
          </a:xfrm>
          <a:prstGeom prst="ellipse">
            <a:avLst/>
          </a:prstGeom>
          <a:solidFill>
            <a:srgbClr val="F2B360"/>
          </a:solidFill>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A LANGUAGE MODEL ON ITS OWN</a:t>
            </a:r>
            <a:endParaRPr lang="en-US" sz="1300" dirty="0"/>
          </a:p>
        </p:txBody>
      </p:sp>
      <p:sp>
        <p:nvSpPr>
          <p:cNvPr id="4" name="Shape 1"/>
          <p:cNvSpPr/>
          <p:nvPr/>
        </p:nvSpPr>
        <p:spPr>
          <a:xfrm>
            <a:off x="1078992" y="1261872"/>
            <a:ext cx="5340096" cy="4242816"/>
          </a:xfrm>
          <a:prstGeom prst="roundRect">
            <a:avLst>
              <a:gd name="adj" fmla="val 1724"/>
            </a:avLst>
          </a:prstGeom>
          <a:solidFill>
            <a:srgbClr val="1A2433"/>
          </a:solidFill>
          <a:ln/>
        </p:spPr>
        <p:txBody>
          <a:bodyPr/>
          <a:lstStyle/>
          <a:p>
            <a:endParaRPr lang="en-US"/>
          </a:p>
        </p:txBody>
      </p:sp>
      <p:pic>
        <p:nvPicPr>
          <p:cNvPr id="5" name="Image 0" descr="/home/claude/img/image4.jpg"/>
          <p:cNvPicPr>
            <a:picLocks noChangeAspect="1"/>
          </p:cNvPicPr>
          <p:nvPr/>
        </p:nvPicPr>
        <p:blipFill>
          <a:blip r:embed="rId3"/>
          <a:stretch>
            <a:fillRect/>
          </a:stretch>
        </p:blipFill>
        <p:spPr>
          <a:xfrm>
            <a:off x="1188720" y="1371600"/>
            <a:ext cx="5120640" cy="4023360"/>
          </a:xfrm>
          <a:prstGeom prst="rect">
            <a:avLst/>
          </a:prstGeom>
        </p:spPr>
      </p:pic>
      <p:sp>
        <p:nvSpPr>
          <p:cNvPr id="6" name="Shape 2"/>
          <p:cNvSpPr/>
          <p:nvPr/>
        </p:nvSpPr>
        <p:spPr>
          <a:xfrm>
            <a:off x="1905610" y="2840126"/>
            <a:ext cx="3072384" cy="482803"/>
          </a:xfrm>
          <a:prstGeom prst="roundRect">
            <a:avLst>
              <a:gd name="adj" fmla="val 9470"/>
            </a:avLst>
          </a:prstGeom>
          <a:solidFill>
            <a:srgbClr val="F2B360">
              <a:alpha val="22000"/>
            </a:srgbClr>
          </a:solidFill>
          <a:ln w="31750">
            <a:solidFill>
              <a:srgbClr val="F2B360"/>
            </a:solidFill>
            <a:prstDash val="solid"/>
          </a:ln>
        </p:spPr>
        <p:txBody>
          <a:bodyPr/>
          <a:lstStyle/>
          <a:p>
            <a:endParaRPr lang="en-US"/>
          </a:p>
        </p:txBody>
      </p:sp>
      <p:sp>
        <p:nvSpPr>
          <p:cNvPr id="7" name="Text 3"/>
          <p:cNvSpPr/>
          <p:nvPr/>
        </p:nvSpPr>
        <p:spPr>
          <a:xfrm>
            <a:off x="7132320" y="1554480"/>
            <a:ext cx="4297680" cy="1188720"/>
          </a:xfrm>
          <a:prstGeom prst="rect">
            <a:avLst/>
          </a:prstGeom>
          <a:noFill/>
          <a:ln/>
        </p:spPr>
        <p:txBody>
          <a:bodyPr wrap="square" lIns="0" tIns="0" rIns="0" bIns="0" rtlCol="0" anchor="ctr"/>
          <a:lstStyle/>
          <a:p>
            <a:pPr marL="0" indent="0">
              <a:lnSpc>
                <a:spcPts val="3400"/>
              </a:lnSpc>
              <a:buNone/>
            </a:pPr>
            <a:r>
              <a:rPr lang="en-US" sz="2600" b="1" dirty="0">
                <a:solidFill>
                  <a:srgbClr val="F2B360"/>
                </a:solidFill>
                <a:latin typeface="Arial" pitchFamily="34" charset="0"/>
                <a:ea typeface="Arial" pitchFamily="34" charset="-122"/>
                <a:cs typeface="Arial" pitchFamily="34" charset="-120"/>
              </a:rPr>
              <a:t>Probabilistic.</a:t>
            </a:r>
            <a:endParaRPr lang="en-US" sz="2600" dirty="0"/>
          </a:p>
          <a:p>
            <a:pPr marL="0" indent="0">
              <a:lnSpc>
                <a:spcPts val="3400"/>
              </a:lnSpc>
              <a:buNone/>
            </a:pPr>
            <a:r>
              <a:rPr lang="en-US" sz="2600" b="1" dirty="0">
                <a:solidFill>
                  <a:srgbClr val="F2B360"/>
                </a:solidFill>
                <a:latin typeface="Arial" pitchFamily="34" charset="0"/>
                <a:ea typeface="Arial" pitchFamily="34" charset="-122"/>
                <a:cs typeface="Arial" pitchFamily="34" charset="-120"/>
              </a:rPr>
              <a:t>Trained, not coded.</a:t>
            </a:r>
            <a:endParaRPr lang="en-US" sz="2600" dirty="0"/>
          </a:p>
        </p:txBody>
      </p:sp>
      <p:sp>
        <p:nvSpPr>
          <p:cNvPr id="8" name="Text 4"/>
          <p:cNvSpPr/>
          <p:nvPr/>
        </p:nvSpPr>
        <p:spPr>
          <a:xfrm>
            <a:off x="7132320" y="2926080"/>
            <a:ext cx="4297680" cy="1920240"/>
          </a:xfrm>
          <a:prstGeom prst="rect">
            <a:avLst/>
          </a:prstGeom>
          <a:noFill/>
          <a:ln/>
        </p:spPr>
        <p:txBody>
          <a:bodyPr wrap="square" lIns="0" tIns="0" rIns="0" bIns="0" rtlCol="0" anchor="ctr"/>
          <a:lstStyle/>
          <a:p>
            <a:pPr marL="0" indent="0">
              <a:lnSpc>
                <a:spcPts val="2400"/>
              </a:lnSpc>
              <a:buNone/>
            </a:pPr>
            <a:r>
              <a:rPr lang="en-US" sz="1700" dirty="0">
                <a:solidFill>
                  <a:srgbClr val="93A1B3"/>
                </a:solidFill>
                <a:latin typeface="Arial" pitchFamily="34" charset="0"/>
                <a:ea typeface="Arial" pitchFamily="34" charset="-122"/>
                <a:cs typeface="Arial" pitchFamily="34" charset="-120"/>
              </a:rPr>
              <a:t>Nobody ever wrote the letter counts down. Nothing to retrieve. No way to count.</a:t>
            </a:r>
            <a:endParaRPr lang="en-US" sz="1700" dirty="0"/>
          </a:p>
          <a:p>
            <a:pPr marL="0" indent="0">
              <a:lnSpc>
                <a:spcPts val="2400"/>
              </a:lnSpc>
              <a:buNone/>
            </a:pPr>
            <a:endParaRPr lang="en-US" sz="1700" dirty="0"/>
          </a:p>
          <a:p>
            <a:pPr marL="0" indent="0">
              <a:lnSpc>
                <a:spcPts val="2400"/>
              </a:lnSpc>
              <a:buNone/>
            </a:pPr>
            <a:r>
              <a:rPr lang="en-US" sz="1700" dirty="0">
                <a:solidFill>
                  <a:srgbClr val="93A1B3"/>
                </a:solidFill>
                <a:latin typeface="Arial" pitchFamily="34" charset="0"/>
                <a:ea typeface="Arial" pitchFamily="34" charset="-122"/>
                <a:cs typeface="Arial" pitchFamily="34" charset="-120"/>
              </a:rPr>
              <a:t>So it does the only thing it can do.</a:t>
            </a:r>
            <a:endParaRPr lang="en-US" sz="1700" dirty="0"/>
          </a:p>
        </p:txBody>
      </p:sp>
      <p:sp>
        <p:nvSpPr>
          <p:cNvPr id="9" name="Text 5"/>
          <p:cNvSpPr/>
          <p:nvPr/>
        </p:nvSpPr>
        <p:spPr>
          <a:xfrm>
            <a:off x="7132320" y="4846320"/>
            <a:ext cx="4297680" cy="548640"/>
          </a:xfrm>
          <a:prstGeom prst="rect">
            <a:avLst/>
          </a:prstGeom>
          <a:noFill/>
          <a:ln/>
        </p:spPr>
        <p:txBody>
          <a:bodyPr wrap="square" lIns="0" tIns="0" rIns="0" bIns="0" rtlCol="0" anchor="ctr"/>
          <a:lstStyle/>
          <a:p>
            <a:pPr marL="0" indent="0">
              <a:buNone/>
            </a:pPr>
            <a:r>
              <a:rPr lang="en-US" sz="2800" b="1" dirty="0">
                <a:solidFill>
                  <a:srgbClr val="F2EFE7"/>
                </a:solidFill>
                <a:latin typeface="Arial" pitchFamily="34" charset="0"/>
                <a:ea typeface="Arial" pitchFamily="34" charset="-122"/>
                <a:cs typeface="Arial" pitchFamily="34" charset="-120"/>
              </a:rPr>
              <a:t>It guesses.</a:t>
            </a:r>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3" name="Image 0" descr="/home/claude/img/image5.jpg"/>
          <p:cNvPicPr>
            <a:picLocks noChangeAspect="1"/>
          </p:cNvPicPr>
          <p:nvPr/>
        </p:nvPicPr>
        <p:blipFill>
          <a:blip r:embed="rId3"/>
          <a:stretch>
            <a:fillRect/>
          </a:stretch>
        </p:blipFill>
        <p:spPr>
          <a:xfrm>
            <a:off x="1371600" y="1234440"/>
            <a:ext cx="6309360" cy="3547872"/>
          </a:xfrm>
          <a:prstGeom prst="rect">
            <a:avLst/>
          </a:prstGeom>
        </p:spPr>
      </p:pic>
      <p:sp>
        <p:nvSpPr>
          <p:cNvPr id="4" name="Text 0"/>
          <p:cNvSpPr/>
          <p:nvPr/>
        </p:nvSpPr>
        <p:spPr>
          <a:xfrm>
            <a:off x="1371600" y="4983480"/>
            <a:ext cx="6309360" cy="365760"/>
          </a:xfrm>
          <a:prstGeom prst="rect">
            <a:avLst/>
          </a:prstGeom>
          <a:noFill/>
          <a:ln/>
        </p:spPr>
        <p:txBody>
          <a:bodyPr wrap="square" lIns="0" tIns="0" rIns="0" bIns="0" rtlCol="0" anchor="ctr"/>
          <a:lstStyle/>
          <a:p>
            <a:pPr marL="0" indent="0">
              <a:buNone/>
            </a:pPr>
            <a:r>
              <a:rPr lang="en-US" sz="1500" dirty="0">
                <a:solidFill>
                  <a:srgbClr val="93A1B3"/>
                </a:solidFill>
                <a:latin typeface="Arial" pitchFamily="34" charset="0"/>
                <a:ea typeface="Arial" pitchFamily="34" charset="-122"/>
                <a:cs typeface="Arial" pitchFamily="34" charset="-120"/>
              </a:rPr>
              <a:t>Charles and Tim, 2012</a:t>
            </a:r>
            <a:endParaRPr lang="en-US" sz="1500" dirty="0"/>
          </a:p>
        </p:txBody>
      </p:sp>
      <p:sp>
        <p:nvSpPr>
          <p:cNvPr id="5" name="Text 1"/>
          <p:cNvSpPr/>
          <p:nvPr/>
        </p:nvSpPr>
        <p:spPr>
          <a:xfrm>
            <a:off x="8229600" y="2377440"/>
            <a:ext cx="3200400" cy="1463040"/>
          </a:xfrm>
          <a:prstGeom prst="rect">
            <a:avLst/>
          </a:prstGeom>
          <a:noFill/>
          <a:ln/>
        </p:spPr>
        <p:txBody>
          <a:bodyPr wrap="square" lIns="0" tIns="0" rIns="0" bIns="0" rtlCol="0" anchor="ctr"/>
          <a:lstStyle/>
          <a:p>
            <a:pPr marL="0" indent="0">
              <a:lnSpc>
                <a:spcPts val="3600"/>
              </a:lnSpc>
              <a:buNone/>
            </a:pPr>
            <a:r>
              <a:rPr lang="en-US" sz="2800" b="1" dirty="0">
                <a:solidFill>
                  <a:srgbClr val="F2EFE7"/>
                </a:solidFill>
                <a:latin typeface="Arial" pitchFamily="34" charset="0"/>
                <a:ea typeface="Arial" pitchFamily="34" charset="-122"/>
                <a:cs typeface="Arial" pitchFamily="34" charset="-120"/>
              </a:rPr>
              <a:t>How a human</a:t>
            </a:r>
            <a:endParaRPr lang="en-US" sz="2800" dirty="0"/>
          </a:p>
          <a:p>
            <a:pPr marL="0" indent="0">
              <a:lnSpc>
                <a:spcPts val="3600"/>
              </a:lnSpc>
              <a:buNone/>
            </a:pPr>
            <a:r>
              <a:rPr lang="en-US" sz="2800" b="1" dirty="0">
                <a:solidFill>
                  <a:srgbClr val="F2EFE7"/>
                </a:solidFill>
                <a:latin typeface="Arial" pitchFamily="34" charset="0"/>
                <a:ea typeface="Arial" pitchFamily="34" charset="-122"/>
                <a:cs typeface="Arial" pitchFamily="34" charset="-120"/>
              </a:rPr>
              <a:t>guesses well.</a:t>
            </a:r>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3" name="Image 0" descr="/home/claude/img/image5.jpg"/>
          <p:cNvPicPr>
            <a:picLocks noChangeAspect="1"/>
          </p:cNvPicPr>
          <p:nvPr/>
        </p:nvPicPr>
        <p:blipFill>
          <a:blip r:embed="rId3"/>
          <a:stretch>
            <a:fillRect/>
          </a:stretch>
        </p:blipFill>
        <p:spPr>
          <a:xfrm>
            <a:off x="822960" y="1965960"/>
            <a:ext cx="4572000" cy="2569464"/>
          </a:xfrm>
          <a:prstGeom prst="rect">
            <a:avLst/>
          </a:prstGeom>
        </p:spPr>
      </p:pic>
      <p:sp>
        <p:nvSpPr>
          <p:cNvPr id="4" name="Text 0"/>
          <p:cNvSpPr/>
          <p:nvPr/>
        </p:nvSpPr>
        <p:spPr>
          <a:xfrm>
            <a:off x="6035040" y="1463040"/>
            <a:ext cx="5394960" cy="2743200"/>
          </a:xfrm>
          <a:prstGeom prst="rect">
            <a:avLst/>
          </a:prstGeom>
          <a:noFill/>
          <a:ln/>
        </p:spPr>
        <p:txBody>
          <a:bodyPr wrap="square" lIns="0" tIns="0" rIns="0" bIns="0" rtlCol="0" anchor="ctr"/>
          <a:lstStyle/>
          <a:p>
            <a:pPr marL="0" indent="0">
              <a:lnSpc>
                <a:spcPts val="3200"/>
              </a:lnSpc>
              <a:buNone/>
            </a:pPr>
            <a:r>
              <a:rPr lang="en-US" sz="2300" i="1" dirty="0">
                <a:solidFill>
                  <a:srgbClr val="F2B360"/>
                </a:solidFill>
                <a:latin typeface="Arial" pitchFamily="34" charset="0"/>
                <a:ea typeface="Arial" pitchFamily="34" charset="-122"/>
                <a:cs typeface="Arial" pitchFamily="34" charset="-120"/>
              </a:rPr>
              <a:t>“Charles, I have no idea what MPLS is. All I know is that when I get asked that question, that's the answer that works.”</a:t>
            </a:r>
            <a:endParaRPr lang="en-US" sz="2300" dirty="0"/>
          </a:p>
        </p:txBody>
      </p:sp>
      <p:sp>
        <p:nvSpPr>
          <p:cNvPr id="5" name="Text 1"/>
          <p:cNvSpPr/>
          <p:nvPr/>
        </p:nvSpPr>
        <p:spPr>
          <a:xfrm>
            <a:off x="6035040" y="4480560"/>
            <a:ext cx="5394960" cy="914400"/>
          </a:xfrm>
          <a:prstGeom prst="rect">
            <a:avLst/>
          </a:prstGeom>
          <a:noFill/>
          <a:ln/>
        </p:spPr>
        <p:txBody>
          <a:bodyPr wrap="square" lIns="0" tIns="0" rIns="0" bIns="0" rtlCol="0" anchor="ctr"/>
          <a:lstStyle/>
          <a:p>
            <a:pPr marL="0" indent="0">
              <a:lnSpc>
                <a:spcPts val="2300"/>
              </a:lnSpc>
              <a:buNone/>
            </a:pPr>
            <a:r>
              <a:rPr lang="en-US" sz="1600" dirty="0">
                <a:solidFill>
                  <a:srgbClr val="93A1B3"/>
                </a:solidFill>
                <a:latin typeface="Arial" pitchFamily="34" charset="0"/>
                <a:ea typeface="Arial" pitchFamily="34" charset="-122"/>
                <a:cs typeface="Arial" pitchFamily="34" charset="-120"/>
              </a:rPr>
              <a:t>Probabilistic processing, by a human.</a:t>
            </a:r>
            <a:endParaRPr lang="en-US" sz="1600" dirty="0"/>
          </a:p>
          <a:p>
            <a:pPr marL="0" indent="0">
              <a:lnSpc>
                <a:spcPts val="2300"/>
              </a:lnSpc>
              <a:buNone/>
            </a:pPr>
            <a:r>
              <a:rPr lang="en-US" sz="1600" dirty="0">
                <a:solidFill>
                  <a:srgbClr val="93A1B3"/>
                </a:solidFill>
                <a:latin typeface="Arial" pitchFamily="34" charset="0"/>
                <a:ea typeface="Arial" pitchFamily="34" charset="-122"/>
                <a:cs typeface="Arial" pitchFamily="34" charset="-120"/>
              </a:rPr>
              <a:t>Tim's trick is what generative AI added, at scale.</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HOW A MODEL LEARNS</a:t>
            </a:r>
            <a:endParaRPr lang="en-US" sz="1300" dirty="0"/>
          </a:p>
        </p:txBody>
      </p:sp>
      <p:pic>
        <p:nvPicPr>
          <p:cNvPr id="4" name="Image 0" descr="/home/claude/img/image7.png"/>
          <p:cNvPicPr>
            <a:picLocks noChangeAspect="1"/>
          </p:cNvPicPr>
          <p:nvPr/>
        </p:nvPicPr>
        <p:blipFill>
          <a:blip r:embed="rId3"/>
          <a:stretch>
            <a:fillRect/>
          </a:stretch>
        </p:blipFill>
        <p:spPr>
          <a:xfrm>
            <a:off x="822960" y="1417320"/>
            <a:ext cx="7315200" cy="3621024"/>
          </a:xfrm>
          <a:prstGeom prst="rect">
            <a:avLst/>
          </a:prstGeom>
        </p:spPr>
      </p:pic>
      <p:sp>
        <p:nvSpPr>
          <p:cNvPr id="5" name="Shape 1"/>
          <p:cNvSpPr/>
          <p:nvPr/>
        </p:nvSpPr>
        <p:spPr>
          <a:xfrm>
            <a:off x="852221" y="3416125"/>
            <a:ext cx="7256678" cy="354860"/>
          </a:xfrm>
          <a:prstGeom prst="roundRect">
            <a:avLst>
              <a:gd name="adj" fmla="val 12884"/>
            </a:avLst>
          </a:prstGeom>
          <a:solidFill>
            <a:srgbClr val="F2B360">
              <a:alpha val="22000"/>
            </a:srgbClr>
          </a:solidFill>
          <a:ln w="31750">
            <a:solidFill>
              <a:srgbClr val="F2B360"/>
            </a:solidFill>
            <a:prstDash val="solid"/>
          </a:ln>
        </p:spPr>
        <p:txBody>
          <a:bodyPr/>
          <a:lstStyle/>
          <a:p>
            <a:endParaRPr lang="en-US"/>
          </a:p>
        </p:txBody>
      </p:sp>
      <p:sp>
        <p:nvSpPr>
          <p:cNvPr id="6" name="Text 2"/>
          <p:cNvSpPr/>
          <p:nvPr/>
        </p:nvSpPr>
        <p:spPr>
          <a:xfrm>
            <a:off x="8503920" y="1600200"/>
            <a:ext cx="2926080" cy="1737360"/>
          </a:xfrm>
          <a:prstGeom prst="rect">
            <a:avLst/>
          </a:prstGeom>
          <a:noFill/>
          <a:ln/>
        </p:spPr>
        <p:txBody>
          <a:bodyPr wrap="square" lIns="0" tIns="0" rIns="0" bIns="0" rtlCol="0" anchor="ctr"/>
          <a:lstStyle/>
          <a:p>
            <a:pPr marL="0" indent="0">
              <a:lnSpc>
                <a:spcPts val="2700"/>
              </a:lnSpc>
              <a:buNone/>
            </a:pPr>
            <a:r>
              <a:rPr lang="en-US" sz="1900" dirty="0">
                <a:solidFill>
                  <a:srgbClr val="93A1B3"/>
                </a:solidFill>
                <a:latin typeface="Arial" pitchFamily="34" charset="0"/>
                <a:ea typeface="Arial" pitchFamily="34" charset="-122"/>
                <a:cs typeface="Arial" pitchFamily="34" charset="-120"/>
              </a:rPr>
              <a:t>input
+ instruction
</a:t>
            </a:r>
            <a:r>
              <a:rPr lang="en-US" sz="1900" b="1" dirty="0">
                <a:solidFill>
                  <a:srgbClr val="F2B360"/>
                </a:solidFill>
                <a:latin typeface="Arial" pitchFamily="34" charset="0"/>
                <a:ea typeface="Arial" pitchFamily="34" charset="-122"/>
                <a:cs typeface="Arial" pitchFamily="34" charset="-120"/>
              </a:rPr>
              <a:t>+ the answer</a:t>
            </a:r>
            <a:endParaRPr lang="en-US" sz="1900" dirty="0"/>
          </a:p>
          <a:p>
            <a:pPr marL="0" indent="0">
              <a:lnSpc>
                <a:spcPts val="2700"/>
              </a:lnSpc>
              <a:buNone/>
            </a:pPr>
            <a:r>
              <a:rPr lang="en-US" sz="1900" b="1" dirty="0">
                <a:solidFill>
                  <a:srgbClr val="F2B360"/>
                </a:solidFill>
                <a:latin typeface="Arial" pitchFamily="34" charset="0"/>
                <a:ea typeface="Arial" pitchFamily="34" charset="-122"/>
                <a:cs typeface="Arial" pitchFamily="34" charset="-120"/>
              </a:rPr>
              <a:t>   we expect</a:t>
            </a:r>
            <a:endParaRPr lang="en-US" sz="1900" dirty="0"/>
          </a:p>
        </p:txBody>
      </p:sp>
      <p:sp>
        <p:nvSpPr>
          <p:cNvPr id="7" name="Text 3"/>
          <p:cNvSpPr/>
          <p:nvPr/>
        </p:nvSpPr>
        <p:spPr>
          <a:xfrm>
            <a:off x="8503920" y="3520440"/>
            <a:ext cx="2926080" cy="2011680"/>
          </a:xfrm>
          <a:prstGeom prst="rect">
            <a:avLst/>
          </a:prstGeom>
          <a:noFill/>
          <a:ln/>
        </p:spPr>
        <p:txBody>
          <a:bodyPr wrap="square" lIns="0" tIns="0" rIns="0" bIns="0" rtlCol="0" anchor="ctr"/>
          <a:lstStyle/>
          <a:p>
            <a:pPr marL="0" indent="0">
              <a:lnSpc>
                <a:spcPts val="2200"/>
              </a:lnSpc>
              <a:buNone/>
            </a:pPr>
            <a:r>
              <a:rPr lang="en-US" sz="1500" dirty="0">
                <a:solidFill>
                  <a:srgbClr val="93A1B3"/>
                </a:solidFill>
                <a:latin typeface="Arial" pitchFamily="34" charset="0"/>
                <a:ea typeface="Arial" pitchFamily="34" charset="-122"/>
                <a:cs typeface="Arial" pitchFamily="34" charset="-120"/>
              </a:rPr>
              <a:t>155,000 rows.</a:t>
            </a:r>
            <a:endParaRPr lang="en-US" sz="1500" dirty="0"/>
          </a:p>
          <a:p>
            <a:pPr marL="0" indent="0">
              <a:lnSpc>
                <a:spcPts val="2200"/>
              </a:lnSpc>
              <a:buNone/>
            </a:pPr>
            <a:endParaRPr lang="en-US" sz="1500" dirty="0"/>
          </a:p>
          <a:p>
            <a:pPr marL="0" indent="0">
              <a:lnSpc>
                <a:spcPts val="2200"/>
              </a:lnSpc>
              <a:buNone/>
            </a:pPr>
            <a:r>
              <a:rPr lang="en-US" sz="1500" dirty="0">
                <a:solidFill>
                  <a:srgbClr val="93A1B3"/>
                </a:solidFill>
                <a:latin typeface="Arial" pitchFamily="34" charset="0"/>
                <a:ea typeface="Arial" pitchFamily="34" charset="-122"/>
                <a:cs typeface="Arial" pitchFamily="34" charset="-120"/>
              </a:rPr>
              <a:t>It learns the answer that works.</a:t>
            </a:r>
            <a:endParaRPr lang="en-US" sz="1500" dirty="0"/>
          </a:p>
          <a:p>
            <a:pPr marL="0" indent="0">
              <a:lnSpc>
                <a:spcPts val="2200"/>
              </a:lnSpc>
              <a:buNone/>
            </a:pPr>
            <a:endParaRPr lang="en-US" sz="1500" dirty="0"/>
          </a:p>
          <a:p>
            <a:pPr marL="0" indent="0">
              <a:lnSpc>
                <a:spcPts val="2200"/>
              </a:lnSpc>
              <a:buNone/>
            </a:pPr>
            <a:r>
              <a:rPr lang="en-US" sz="1500" dirty="0">
                <a:solidFill>
                  <a:srgbClr val="93A1B3"/>
                </a:solidFill>
                <a:latin typeface="Arial" pitchFamily="34" charset="0"/>
                <a:ea typeface="Arial" pitchFamily="34" charset="-122"/>
                <a:cs typeface="Arial" pitchFamily="34" charset="-120"/>
              </a:rPr>
              <a:t>It never learns what a firewall is.</a:t>
            </a:r>
            <a:endParaRPr lang="en-US" sz="1500" dirty="0"/>
          </a:p>
        </p:txBody>
      </p:sp>
      <p:sp>
        <p:nvSpPr>
          <p:cNvPr id="8" name="Text 4"/>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huggingface.co/witfoo  ·  open source</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THE PIVOT</a:t>
            </a:r>
            <a:endParaRPr lang="en-US" sz="1300" dirty="0"/>
          </a:p>
        </p:txBody>
      </p:sp>
      <p:sp>
        <p:nvSpPr>
          <p:cNvPr id="4" name="Shape 1"/>
          <p:cNvSpPr/>
          <p:nvPr/>
        </p:nvSpPr>
        <p:spPr>
          <a:xfrm>
            <a:off x="1078992" y="1261872"/>
            <a:ext cx="5340096" cy="4242816"/>
          </a:xfrm>
          <a:prstGeom prst="roundRect">
            <a:avLst>
              <a:gd name="adj" fmla="val 1724"/>
            </a:avLst>
          </a:prstGeom>
          <a:solidFill>
            <a:srgbClr val="1A2433"/>
          </a:solidFill>
          <a:ln/>
        </p:spPr>
        <p:txBody>
          <a:bodyPr/>
          <a:lstStyle/>
          <a:p>
            <a:endParaRPr lang="en-US"/>
          </a:p>
        </p:txBody>
      </p:sp>
      <p:pic>
        <p:nvPicPr>
          <p:cNvPr id="5" name="Image 0" descr="/home/claude/img/image4.jpg"/>
          <p:cNvPicPr>
            <a:picLocks noChangeAspect="1"/>
          </p:cNvPicPr>
          <p:nvPr/>
        </p:nvPicPr>
        <p:blipFill>
          <a:blip r:embed="rId3"/>
          <a:stretch>
            <a:fillRect/>
          </a:stretch>
        </p:blipFill>
        <p:spPr>
          <a:xfrm>
            <a:off x="1188720" y="1371600"/>
            <a:ext cx="5120640" cy="4023360"/>
          </a:xfrm>
          <a:prstGeom prst="rect">
            <a:avLst/>
          </a:prstGeom>
        </p:spPr>
      </p:pic>
      <p:sp>
        <p:nvSpPr>
          <p:cNvPr id="6" name="Shape 2"/>
          <p:cNvSpPr/>
          <p:nvPr/>
        </p:nvSpPr>
        <p:spPr>
          <a:xfrm>
            <a:off x="3032150" y="3898270"/>
            <a:ext cx="1766621" cy="249448"/>
          </a:xfrm>
          <a:prstGeom prst="roundRect">
            <a:avLst>
              <a:gd name="adj" fmla="val 18328"/>
            </a:avLst>
          </a:prstGeom>
          <a:solidFill>
            <a:srgbClr val="F2B360">
              <a:alpha val="22000"/>
            </a:srgbClr>
          </a:solidFill>
          <a:ln w="31750">
            <a:solidFill>
              <a:srgbClr val="F2B360"/>
            </a:solidFill>
            <a:prstDash val="solid"/>
          </a:ln>
        </p:spPr>
        <p:txBody>
          <a:bodyPr/>
          <a:lstStyle/>
          <a:p>
            <a:endParaRPr lang="en-US"/>
          </a:p>
        </p:txBody>
      </p:sp>
      <p:sp>
        <p:nvSpPr>
          <p:cNvPr id="7" name="Text 3"/>
          <p:cNvSpPr/>
          <p:nvPr/>
        </p:nvSpPr>
        <p:spPr>
          <a:xfrm>
            <a:off x="7132320" y="1463040"/>
            <a:ext cx="4297680" cy="3840480"/>
          </a:xfrm>
          <a:prstGeom prst="rect">
            <a:avLst/>
          </a:prstGeom>
          <a:noFill/>
          <a:ln/>
        </p:spPr>
        <p:txBody>
          <a:bodyPr wrap="square" lIns="0" tIns="0" rIns="0" bIns="0" rtlCol="0" anchor="ctr"/>
          <a:lstStyle/>
          <a:p>
            <a:pPr marL="0" indent="0">
              <a:lnSpc>
                <a:spcPts val="2700"/>
              </a:lnSpc>
              <a:buNone/>
            </a:pPr>
            <a:r>
              <a:rPr lang="en-US" sz="2000" b="1" dirty="0">
                <a:solidFill>
                  <a:srgbClr val="F2B360"/>
                </a:solidFill>
                <a:latin typeface="Arial" pitchFamily="34" charset="0"/>
                <a:ea typeface="Arial" pitchFamily="34" charset="-122"/>
                <a:cs typeface="Arial" pitchFamily="34" charset="-120"/>
              </a:rPr>
              <a:t>Probabilistic</a:t>
            </a:r>
            <a:endParaRPr lang="en-US" sz="2000" dirty="0"/>
          </a:p>
          <a:p>
            <a:pPr marL="0" indent="0">
              <a:lnSpc>
                <a:spcPts val="2700"/>
              </a:lnSpc>
              <a:buNone/>
            </a:pPr>
            <a:r>
              <a:rPr lang="en-US" sz="2000" b="1" dirty="0">
                <a:solidFill>
                  <a:srgbClr val="F2B360"/>
                </a:solidFill>
                <a:latin typeface="Arial" pitchFamily="34" charset="0"/>
                <a:ea typeface="Arial" pitchFamily="34" charset="-122"/>
                <a:cs typeface="Arial" pitchFamily="34" charset="-120"/>
              </a:rPr>
              <a:t>generation</a:t>
            </a:r>
            <a:endParaRPr lang="en-US" sz="2000" dirty="0"/>
          </a:p>
          <a:p>
            <a:pPr marL="0" indent="0">
              <a:lnSpc>
                <a:spcPts val="2700"/>
              </a:lnSpc>
              <a:buNone/>
            </a:pPr>
            <a:r>
              <a:rPr lang="en-US" sz="2000" dirty="0">
                <a:solidFill>
                  <a:srgbClr val="93A1B3"/>
                </a:solidFill>
                <a:latin typeface="Arial" pitchFamily="34" charset="0"/>
                <a:ea typeface="Arial" pitchFamily="34" charset="-122"/>
                <a:cs typeface="Arial" pitchFamily="34" charset="-120"/>
              </a:rPr>
              <a:t>
writes
</a:t>
            </a:r>
            <a:r>
              <a:rPr lang="en-US" sz="2000" b="1" dirty="0">
                <a:solidFill>
                  <a:srgbClr val="45CDB9"/>
                </a:solidFill>
                <a:latin typeface="Arial" pitchFamily="34" charset="0"/>
                <a:ea typeface="Arial" pitchFamily="34" charset="-122"/>
                <a:cs typeface="Arial" pitchFamily="34" charset="-120"/>
              </a:rPr>
              <a:t>deterministic</a:t>
            </a:r>
            <a:endParaRPr lang="en-US" sz="2000" dirty="0"/>
          </a:p>
          <a:p>
            <a:pPr marL="0" indent="0">
              <a:lnSpc>
                <a:spcPts val="2700"/>
              </a:lnSpc>
              <a:buNone/>
            </a:pPr>
            <a:r>
              <a:rPr lang="en-US" sz="2000" b="1" dirty="0">
                <a:solidFill>
                  <a:srgbClr val="45CDB9"/>
                </a:solidFill>
                <a:latin typeface="Arial" pitchFamily="34" charset="0"/>
                <a:ea typeface="Arial" pitchFamily="34" charset="-122"/>
                <a:cs typeface="Arial" pitchFamily="34" charset="-120"/>
              </a:rPr>
              <a:t>code</a:t>
            </a:r>
            <a:endParaRPr lang="en-US" sz="2000" dirty="0"/>
          </a:p>
          <a:p>
            <a:pPr marL="0" indent="0">
              <a:lnSpc>
                <a:spcPts val="2700"/>
              </a:lnSpc>
              <a:buNone/>
            </a:pPr>
            <a:r>
              <a:rPr lang="en-US" sz="2000" dirty="0">
                <a:solidFill>
                  <a:srgbClr val="93A1B3"/>
                </a:solidFill>
                <a:latin typeface="Arial" pitchFamily="34" charset="0"/>
                <a:ea typeface="Arial" pitchFamily="34" charset="-122"/>
                <a:cs typeface="Arial" pitchFamily="34" charset="-120"/>
              </a:rPr>
              <a:t>
which gives a
</a:t>
            </a:r>
            <a:r>
              <a:rPr lang="en-US" sz="2000" b="1" dirty="0">
                <a:solidFill>
                  <a:srgbClr val="45CDB9"/>
                </a:solidFill>
                <a:latin typeface="Arial" pitchFamily="34" charset="0"/>
                <a:ea typeface="Arial" pitchFamily="34" charset="-122"/>
                <a:cs typeface="Arial" pitchFamily="34" charset="-120"/>
              </a:rPr>
              <a:t>provable</a:t>
            </a:r>
            <a:endParaRPr lang="en-US" sz="2000" dirty="0"/>
          </a:p>
          <a:p>
            <a:pPr marL="0" indent="0">
              <a:lnSpc>
                <a:spcPts val="2700"/>
              </a:lnSpc>
              <a:buNone/>
            </a:pPr>
            <a:r>
              <a:rPr lang="en-US" sz="2000" b="1" dirty="0">
                <a:solidFill>
                  <a:srgbClr val="45CDB9"/>
                </a:solidFill>
                <a:latin typeface="Arial" pitchFamily="34" charset="0"/>
                <a:ea typeface="Arial" pitchFamily="34" charset="-122"/>
                <a:cs typeface="Arial" pitchFamily="34" charset="-120"/>
              </a:rPr>
              <a:t>answer</a:t>
            </a:r>
            <a:endParaRPr lang="en-US" sz="2000" dirty="0"/>
          </a:p>
        </p:txBody>
      </p:sp>
      <p:sp>
        <p:nvSpPr>
          <p:cNvPr id="8" name="Text 4"/>
          <p:cNvSpPr/>
          <p:nvPr/>
        </p:nvSpPr>
        <p:spPr>
          <a:xfrm>
            <a:off x="822960" y="5669280"/>
            <a:ext cx="10515600" cy="411480"/>
          </a:xfrm>
          <a:prstGeom prst="rect">
            <a:avLst/>
          </a:prstGeom>
          <a:noFill/>
          <a:ln/>
        </p:spPr>
        <p:txBody>
          <a:bodyPr wrap="square" lIns="0" tIns="0" rIns="0" bIns="0" rtlCol="0" anchor="ctr"/>
          <a:lstStyle/>
          <a:p>
            <a:pPr marL="0" indent="0">
              <a:buNone/>
            </a:pPr>
            <a:r>
              <a:rPr lang="en-US" sz="1700" i="1" dirty="0">
                <a:solidFill>
                  <a:srgbClr val="45CDB9"/>
                </a:solidFill>
                <a:latin typeface="Arial" pitchFamily="34" charset="0"/>
                <a:ea typeface="Arial" pitchFamily="34" charset="-122"/>
                <a:cs typeface="Arial" pitchFamily="34" charset="-120"/>
              </a:rPr>
              <a:t>The guesser has learned to reach for the counting machine.</a:t>
            </a:r>
            <a:endParaRPr lang="en-US" sz="17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WHAT YOU ARE ACTUALLY USING: A HARNESS</a:t>
            </a:r>
            <a:endParaRPr lang="en-US" sz="1300" dirty="0"/>
          </a:p>
        </p:txBody>
      </p:sp>
      <p:sp>
        <p:nvSpPr>
          <p:cNvPr id="4" name="Shape 1"/>
          <p:cNvSpPr/>
          <p:nvPr/>
        </p:nvSpPr>
        <p:spPr>
          <a:xfrm>
            <a:off x="822960" y="2743200"/>
            <a:ext cx="1737360" cy="1051560"/>
          </a:xfrm>
          <a:prstGeom prst="roundRect">
            <a:avLst>
              <a:gd name="adj" fmla="val 7826"/>
            </a:avLst>
          </a:prstGeom>
          <a:solidFill>
            <a:srgbClr val="1A2433"/>
          </a:solidFill>
          <a:ln/>
        </p:spPr>
        <p:txBody>
          <a:bodyPr/>
          <a:lstStyle/>
          <a:p>
            <a:endParaRPr lang="en-US"/>
          </a:p>
        </p:txBody>
      </p:sp>
      <p:sp>
        <p:nvSpPr>
          <p:cNvPr id="5" name="Text 2"/>
          <p:cNvSpPr/>
          <p:nvPr/>
        </p:nvSpPr>
        <p:spPr>
          <a:xfrm>
            <a:off x="822960" y="2990088"/>
            <a:ext cx="1737360" cy="548640"/>
          </a:xfrm>
          <a:prstGeom prst="rect">
            <a:avLst/>
          </a:prstGeom>
          <a:noFill/>
          <a:ln/>
        </p:spPr>
        <p:txBody>
          <a:bodyPr wrap="square" lIns="0" tIns="0" rIns="0" bIns="0" rtlCol="0" anchor="ctr"/>
          <a:lstStyle/>
          <a:p>
            <a:pPr marL="0" indent="0" algn="ctr">
              <a:buNone/>
            </a:pPr>
            <a:r>
              <a:rPr lang="en-US" sz="1600" dirty="0">
                <a:solidFill>
                  <a:srgbClr val="F2EFE7"/>
                </a:solidFill>
                <a:latin typeface="Arial" pitchFamily="34" charset="0"/>
                <a:ea typeface="Arial" pitchFamily="34" charset="-122"/>
                <a:cs typeface="Arial" pitchFamily="34" charset="-120"/>
              </a:rPr>
              <a:t>Your task</a:t>
            </a:r>
            <a:endParaRPr lang="en-US" sz="1600" dirty="0"/>
          </a:p>
        </p:txBody>
      </p:sp>
      <p:sp>
        <p:nvSpPr>
          <p:cNvPr id="6" name="Shape 3"/>
          <p:cNvSpPr/>
          <p:nvPr/>
        </p:nvSpPr>
        <p:spPr>
          <a:xfrm>
            <a:off x="2606040" y="3264408"/>
            <a:ext cx="457200" cy="0"/>
          </a:xfrm>
          <a:prstGeom prst="line">
            <a:avLst/>
          </a:prstGeom>
          <a:noFill/>
          <a:ln w="19050">
            <a:solidFill>
              <a:srgbClr val="93A1B3"/>
            </a:solidFill>
            <a:prstDash val="solid"/>
            <a:tailEnd type="triangle"/>
          </a:ln>
        </p:spPr>
        <p:txBody>
          <a:bodyPr/>
          <a:lstStyle/>
          <a:p>
            <a:endParaRPr lang="en-US"/>
          </a:p>
        </p:txBody>
      </p:sp>
      <p:sp>
        <p:nvSpPr>
          <p:cNvPr id="7" name="Shape 4"/>
          <p:cNvSpPr/>
          <p:nvPr/>
        </p:nvSpPr>
        <p:spPr>
          <a:xfrm>
            <a:off x="3108960" y="1417320"/>
            <a:ext cx="5943600" cy="3703320"/>
          </a:xfrm>
          <a:prstGeom prst="roundRect">
            <a:avLst>
              <a:gd name="adj" fmla="val 2963"/>
            </a:avLst>
          </a:prstGeom>
          <a:solidFill>
            <a:srgbClr val="1A2433"/>
          </a:solidFill>
          <a:ln w="12700">
            <a:solidFill>
              <a:srgbClr val="2A3648"/>
            </a:solidFill>
            <a:prstDash val="solid"/>
          </a:ln>
        </p:spPr>
        <p:txBody>
          <a:bodyPr/>
          <a:lstStyle/>
          <a:p>
            <a:endParaRPr lang="en-US"/>
          </a:p>
        </p:txBody>
      </p:sp>
      <p:sp>
        <p:nvSpPr>
          <p:cNvPr id="8" name="Text 5"/>
          <p:cNvSpPr/>
          <p:nvPr/>
        </p:nvSpPr>
        <p:spPr>
          <a:xfrm>
            <a:off x="3108960" y="1572768"/>
            <a:ext cx="5943600" cy="320040"/>
          </a:xfrm>
          <a:prstGeom prst="rect">
            <a:avLst/>
          </a:prstGeom>
          <a:noFill/>
          <a:ln/>
        </p:spPr>
        <p:txBody>
          <a:bodyPr wrap="square" lIns="0" tIns="0" rIns="0" bIns="0" rtlCol="0" anchor="ctr"/>
          <a:lstStyle/>
          <a:p>
            <a:pPr marL="0" indent="0" algn="ctr">
              <a:buNone/>
            </a:pPr>
            <a:r>
              <a:rPr lang="en-US" sz="1200" b="1" kern="0" spc="300" dirty="0">
                <a:solidFill>
                  <a:srgbClr val="93A1B3"/>
                </a:solidFill>
                <a:latin typeface="Arial" pitchFamily="34" charset="0"/>
                <a:ea typeface="Arial" pitchFamily="34" charset="-122"/>
                <a:cs typeface="Arial" pitchFamily="34" charset="-120"/>
              </a:rPr>
              <a:t>THE HARNESS DECIDES</a:t>
            </a:r>
            <a:endParaRPr lang="en-US" sz="1200" dirty="0"/>
          </a:p>
        </p:txBody>
      </p:sp>
      <p:sp>
        <p:nvSpPr>
          <p:cNvPr id="9" name="Shape 6"/>
          <p:cNvSpPr/>
          <p:nvPr/>
        </p:nvSpPr>
        <p:spPr>
          <a:xfrm>
            <a:off x="3520440" y="2011680"/>
            <a:ext cx="5120640" cy="603504"/>
          </a:xfrm>
          <a:prstGeom prst="roundRect">
            <a:avLst>
              <a:gd name="adj" fmla="val 12121"/>
            </a:avLst>
          </a:prstGeom>
          <a:solidFill>
            <a:srgbClr val="0F1622"/>
          </a:solidFill>
          <a:ln w="15875">
            <a:solidFill>
              <a:srgbClr val="F2B360"/>
            </a:solidFill>
            <a:prstDash val="solid"/>
          </a:ln>
        </p:spPr>
        <p:txBody>
          <a:bodyPr/>
          <a:lstStyle/>
          <a:p>
            <a:endParaRPr lang="en-US"/>
          </a:p>
        </p:txBody>
      </p:sp>
      <p:sp>
        <p:nvSpPr>
          <p:cNvPr id="10" name="Text 7"/>
          <p:cNvSpPr/>
          <p:nvPr/>
        </p:nvSpPr>
        <p:spPr>
          <a:xfrm>
            <a:off x="3520440" y="2011680"/>
            <a:ext cx="5120640" cy="603504"/>
          </a:xfrm>
          <a:prstGeom prst="rect">
            <a:avLst/>
          </a:prstGeom>
          <a:noFill/>
          <a:ln/>
        </p:spPr>
        <p:txBody>
          <a:bodyPr wrap="square" lIns="0" tIns="0" rIns="0" bIns="0" rtlCol="0" anchor="ctr"/>
          <a:lstStyle/>
          <a:p>
            <a:pPr marL="0" indent="0" algn="ctr">
              <a:buNone/>
            </a:pPr>
            <a:r>
              <a:rPr lang="en-US" sz="1400" dirty="0">
                <a:solidFill>
                  <a:srgbClr val="F2B360"/>
                </a:solidFill>
                <a:latin typeface="Arial" pitchFamily="34" charset="0"/>
                <a:ea typeface="Arial" pitchFamily="34" charset="-122"/>
                <a:cs typeface="Arial" pitchFamily="34" charset="-120"/>
              </a:rPr>
              <a:t>Guess: a probabilistic answer</a:t>
            </a:r>
            <a:endParaRPr lang="en-US" sz="1400" dirty="0"/>
          </a:p>
        </p:txBody>
      </p:sp>
      <p:sp>
        <p:nvSpPr>
          <p:cNvPr id="11" name="Shape 8"/>
          <p:cNvSpPr/>
          <p:nvPr/>
        </p:nvSpPr>
        <p:spPr>
          <a:xfrm>
            <a:off x="3520440" y="2761488"/>
            <a:ext cx="5120640" cy="603504"/>
          </a:xfrm>
          <a:prstGeom prst="roundRect">
            <a:avLst>
              <a:gd name="adj" fmla="val 12121"/>
            </a:avLst>
          </a:prstGeom>
          <a:solidFill>
            <a:srgbClr val="0F1622"/>
          </a:solidFill>
          <a:ln w="15875">
            <a:solidFill>
              <a:srgbClr val="45CDB9"/>
            </a:solidFill>
            <a:prstDash val="solid"/>
          </a:ln>
        </p:spPr>
        <p:txBody>
          <a:bodyPr/>
          <a:lstStyle/>
          <a:p>
            <a:endParaRPr lang="en-US"/>
          </a:p>
        </p:txBody>
      </p:sp>
      <p:sp>
        <p:nvSpPr>
          <p:cNvPr id="12" name="Text 9"/>
          <p:cNvSpPr/>
          <p:nvPr/>
        </p:nvSpPr>
        <p:spPr>
          <a:xfrm>
            <a:off x="3520440" y="2761488"/>
            <a:ext cx="5120640" cy="603504"/>
          </a:xfrm>
          <a:prstGeom prst="rect">
            <a:avLst/>
          </a:prstGeom>
          <a:noFill/>
          <a:ln/>
        </p:spPr>
        <p:txBody>
          <a:bodyPr wrap="square" lIns="0" tIns="0" rIns="0" bIns="0" rtlCol="0" anchor="ctr"/>
          <a:lstStyle/>
          <a:p>
            <a:pPr marL="0" indent="0" algn="ctr">
              <a:buNone/>
            </a:pPr>
            <a:r>
              <a:rPr lang="en-US" sz="1400" dirty="0">
                <a:solidFill>
                  <a:srgbClr val="45CDB9"/>
                </a:solidFill>
                <a:latin typeface="Arial" pitchFamily="34" charset="0"/>
                <a:ea typeface="Arial" pitchFamily="34" charset="-122"/>
                <a:cs typeface="Arial" pitchFamily="34" charset="-120"/>
              </a:rPr>
              <a:t>Write and run deterministic code (skills, tools)</a:t>
            </a:r>
            <a:endParaRPr lang="en-US" sz="1400" dirty="0"/>
          </a:p>
        </p:txBody>
      </p:sp>
      <p:sp>
        <p:nvSpPr>
          <p:cNvPr id="13" name="Shape 10"/>
          <p:cNvSpPr/>
          <p:nvPr/>
        </p:nvSpPr>
        <p:spPr>
          <a:xfrm>
            <a:off x="3520440" y="3511296"/>
            <a:ext cx="5120640" cy="603504"/>
          </a:xfrm>
          <a:prstGeom prst="roundRect">
            <a:avLst>
              <a:gd name="adj" fmla="val 12121"/>
            </a:avLst>
          </a:prstGeom>
          <a:solidFill>
            <a:srgbClr val="0F1622"/>
          </a:solidFill>
          <a:ln w="15875">
            <a:solidFill>
              <a:srgbClr val="45CDB9"/>
            </a:solidFill>
            <a:prstDash val="solid"/>
          </a:ln>
        </p:spPr>
        <p:txBody>
          <a:bodyPr/>
          <a:lstStyle/>
          <a:p>
            <a:endParaRPr lang="en-US"/>
          </a:p>
        </p:txBody>
      </p:sp>
      <p:sp>
        <p:nvSpPr>
          <p:cNvPr id="14" name="Text 11"/>
          <p:cNvSpPr/>
          <p:nvPr/>
        </p:nvSpPr>
        <p:spPr>
          <a:xfrm>
            <a:off x="3520440" y="3511296"/>
            <a:ext cx="5120640" cy="603504"/>
          </a:xfrm>
          <a:prstGeom prst="rect">
            <a:avLst/>
          </a:prstGeom>
          <a:noFill/>
          <a:ln/>
        </p:spPr>
        <p:txBody>
          <a:bodyPr wrap="square" lIns="0" tIns="0" rIns="0" bIns="0" rtlCol="0" anchor="ctr"/>
          <a:lstStyle/>
          <a:p>
            <a:pPr marL="0" indent="0" algn="ctr">
              <a:buNone/>
            </a:pPr>
            <a:r>
              <a:rPr lang="en-US" sz="1400" dirty="0">
                <a:solidFill>
                  <a:srgbClr val="45CDB9"/>
                </a:solidFill>
                <a:latin typeface="Arial" pitchFamily="34" charset="0"/>
                <a:ea typeface="Arial" pitchFamily="34" charset="-122"/>
                <a:cs typeface="Arial" pitchFamily="34" charset="-120"/>
              </a:rPr>
              <a:t>Retrieve stored facts first (RAG)</a:t>
            </a:r>
            <a:endParaRPr lang="en-US" sz="1400" dirty="0"/>
          </a:p>
        </p:txBody>
      </p:sp>
      <p:sp>
        <p:nvSpPr>
          <p:cNvPr id="15" name="Shape 12"/>
          <p:cNvSpPr/>
          <p:nvPr/>
        </p:nvSpPr>
        <p:spPr>
          <a:xfrm>
            <a:off x="3520440" y="4261104"/>
            <a:ext cx="5120640" cy="603504"/>
          </a:xfrm>
          <a:prstGeom prst="roundRect">
            <a:avLst>
              <a:gd name="adj" fmla="val 12121"/>
            </a:avLst>
          </a:prstGeom>
          <a:solidFill>
            <a:srgbClr val="0F1622"/>
          </a:solidFill>
          <a:ln w="15875">
            <a:solidFill>
              <a:srgbClr val="F2B360"/>
            </a:solidFill>
            <a:prstDash val="solid"/>
          </a:ln>
        </p:spPr>
        <p:txBody>
          <a:bodyPr/>
          <a:lstStyle/>
          <a:p>
            <a:endParaRPr lang="en-US"/>
          </a:p>
        </p:txBody>
      </p:sp>
      <p:sp>
        <p:nvSpPr>
          <p:cNvPr id="16" name="Text 13"/>
          <p:cNvSpPr/>
          <p:nvPr/>
        </p:nvSpPr>
        <p:spPr>
          <a:xfrm>
            <a:off x="3520440" y="4261104"/>
            <a:ext cx="5120640" cy="603504"/>
          </a:xfrm>
          <a:prstGeom prst="rect">
            <a:avLst/>
          </a:prstGeom>
          <a:noFill/>
          <a:ln/>
        </p:spPr>
        <p:txBody>
          <a:bodyPr wrap="square" lIns="0" tIns="0" rIns="0" bIns="0" rtlCol="0" anchor="ctr"/>
          <a:lstStyle/>
          <a:p>
            <a:pPr marL="0" indent="0" algn="ctr">
              <a:buNone/>
            </a:pPr>
            <a:r>
              <a:rPr lang="en-US" sz="1400" dirty="0">
                <a:solidFill>
                  <a:srgbClr val="F2B360"/>
                </a:solidFill>
                <a:latin typeface="Arial" pitchFamily="34" charset="0"/>
                <a:ea typeface="Arial" pitchFamily="34" charset="-122"/>
                <a:cs typeface="Arial" pitchFamily="34" charset="-120"/>
              </a:rPr>
              <a:t>Explain a deterministic result to a human</a:t>
            </a:r>
            <a:endParaRPr lang="en-US" sz="1400" dirty="0"/>
          </a:p>
        </p:txBody>
      </p:sp>
      <p:sp>
        <p:nvSpPr>
          <p:cNvPr id="17" name="Shape 14"/>
          <p:cNvSpPr/>
          <p:nvPr/>
        </p:nvSpPr>
        <p:spPr>
          <a:xfrm>
            <a:off x="9098280" y="3264408"/>
            <a:ext cx="457200" cy="0"/>
          </a:xfrm>
          <a:prstGeom prst="line">
            <a:avLst/>
          </a:prstGeom>
          <a:noFill/>
          <a:ln w="19050">
            <a:solidFill>
              <a:srgbClr val="93A1B3"/>
            </a:solidFill>
            <a:prstDash val="solid"/>
            <a:tailEnd type="triangle"/>
          </a:ln>
        </p:spPr>
        <p:txBody>
          <a:bodyPr/>
          <a:lstStyle/>
          <a:p>
            <a:endParaRPr lang="en-US"/>
          </a:p>
        </p:txBody>
      </p:sp>
      <p:sp>
        <p:nvSpPr>
          <p:cNvPr id="18" name="Shape 15"/>
          <p:cNvSpPr/>
          <p:nvPr/>
        </p:nvSpPr>
        <p:spPr>
          <a:xfrm>
            <a:off x="9601200" y="2743200"/>
            <a:ext cx="1783080" cy="1051560"/>
          </a:xfrm>
          <a:prstGeom prst="roundRect">
            <a:avLst>
              <a:gd name="adj" fmla="val 7826"/>
            </a:avLst>
          </a:prstGeom>
          <a:solidFill>
            <a:srgbClr val="1A2433"/>
          </a:solidFill>
          <a:ln/>
        </p:spPr>
        <p:txBody>
          <a:bodyPr/>
          <a:lstStyle/>
          <a:p>
            <a:endParaRPr lang="en-US"/>
          </a:p>
        </p:txBody>
      </p:sp>
      <p:sp>
        <p:nvSpPr>
          <p:cNvPr id="19" name="Text 16"/>
          <p:cNvSpPr/>
          <p:nvPr/>
        </p:nvSpPr>
        <p:spPr>
          <a:xfrm>
            <a:off x="9601200" y="2990088"/>
            <a:ext cx="1783080" cy="548640"/>
          </a:xfrm>
          <a:prstGeom prst="rect">
            <a:avLst/>
          </a:prstGeom>
          <a:noFill/>
          <a:ln/>
        </p:spPr>
        <p:txBody>
          <a:bodyPr wrap="square" lIns="0" tIns="0" rIns="0" bIns="0" rtlCol="0" anchor="ctr"/>
          <a:lstStyle/>
          <a:p>
            <a:pPr marL="0" indent="0" algn="ctr">
              <a:buNone/>
            </a:pPr>
            <a:r>
              <a:rPr lang="en-US" sz="1600" dirty="0">
                <a:solidFill>
                  <a:srgbClr val="F2EFE7"/>
                </a:solidFill>
                <a:latin typeface="Arial" pitchFamily="34" charset="0"/>
                <a:ea typeface="Arial" pitchFamily="34" charset="-122"/>
                <a:cs typeface="Arial" pitchFamily="34" charset="-120"/>
              </a:rPr>
              <a:t>Deliverable</a:t>
            </a:r>
            <a:endParaRPr lang="en-US" sz="1600" dirty="0"/>
          </a:p>
        </p:txBody>
      </p:sp>
      <p:sp>
        <p:nvSpPr>
          <p:cNvPr id="20" name="Text 17"/>
          <p:cNvSpPr/>
          <p:nvPr/>
        </p:nvSpPr>
        <p:spPr>
          <a:xfrm>
            <a:off x="822960" y="5577840"/>
            <a:ext cx="10515600" cy="41148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One request. Four very different kinds of work.</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THE NEXT THIRTY MINUTES</a:t>
            </a:r>
            <a:endParaRPr lang="en-US" sz="1300" dirty="0"/>
          </a:p>
        </p:txBody>
      </p:sp>
      <p:sp>
        <p:nvSpPr>
          <p:cNvPr id="4" name="Shape 1"/>
          <p:cNvSpPr/>
          <p:nvPr/>
        </p:nvSpPr>
        <p:spPr>
          <a:xfrm>
            <a:off x="822960" y="1463040"/>
            <a:ext cx="3520440" cy="3566160"/>
          </a:xfrm>
          <a:prstGeom prst="roundRect">
            <a:avLst>
              <a:gd name="adj" fmla="val 2338"/>
            </a:avLst>
          </a:prstGeom>
          <a:solidFill>
            <a:srgbClr val="1A2433"/>
          </a:solidFill>
          <a:ln/>
        </p:spPr>
        <p:txBody>
          <a:bodyPr/>
          <a:lstStyle/>
          <a:p>
            <a:endParaRPr lang="en-US"/>
          </a:p>
        </p:txBody>
      </p:sp>
      <p:sp>
        <p:nvSpPr>
          <p:cNvPr id="5" name="Text 2"/>
          <p:cNvSpPr/>
          <p:nvPr/>
        </p:nvSpPr>
        <p:spPr>
          <a:xfrm>
            <a:off x="1143000" y="1783080"/>
            <a:ext cx="731520" cy="731520"/>
          </a:xfrm>
          <a:prstGeom prst="rect">
            <a:avLst/>
          </a:prstGeom>
          <a:noFill/>
          <a:ln/>
        </p:spPr>
        <p:txBody>
          <a:bodyPr wrap="square" lIns="0" tIns="0" rIns="0" bIns="0" rtlCol="0" anchor="ctr"/>
          <a:lstStyle/>
          <a:p>
            <a:pPr marL="0" indent="0">
              <a:buNone/>
            </a:pPr>
            <a:r>
              <a:rPr lang="en-US" sz="3600" b="1" dirty="0">
                <a:solidFill>
                  <a:srgbClr val="45CDB9"/>
                </a:solidFill>
                <a:latin typeface="Arial" pitchFamily="34" charset="0"/>
                <a:ea typeface="Arial" pitchFamily="34" charset="-122"/>
                <a:cs typeface="Arial" pitchFamily="34" charset="-120"/>
              </a:rPr>
              <a:t>1</a:t>
            </a:r>
            <a:endParaRPr lang="en-US" sz="3600" dirty="0"/>
          </a:p>
        </p:txBody>
      </p:sp>
      <p:sp>
        <p:nvSpPr>
          <p:cNvPr id="6" name="Text 3"/>
          <p:cNvSpPr/>
          <p:nvPr/>
        </p:nvSpPr>
        <p:spPr>
          <a:xfrm>
            <a:off x="1143000" y="2651760"/>
            <a:ext cx="2926080" cy="1188720"/>
          </a:xfrm>
          <a:prstGeom prst="rect">
            <a:avLst/>
          </a:prstGeom>
          <a:noFill/>
          <a:ln/>
        </p:spPr>
        <p:txBody>
          <a:bodyPr wrap="square" lIns="0" tIns="0" rIns="0" bIns="0" rtlCol="0" anchor="ctr"/>
          <a:lstStyle/>
          <a:p>
            <a:pPr marL="0" indent="0">
              <a:lnSpc>
                <a:spcPts val="3000"/>
              </a:lnSpc>
              <a:buNone/>
            </a:pPr>
            <a:r>
              <a:rPr lang="en-US" sz="2400" b="1" dirty="0">
                <a:solidFill>
                  <a:srgbClr val="F2EFE7"/>
                </a:solidFill>
                <a:latin typeface="Arial" pitchFamily="34" charset="0"/>
                <a:ea typeface="Arial" pitchFamily="34" charset="-122"/>
                <a:cs typeface="Arial" pitchFamily="34" charset="-120"/>
              </a:rPr>
              <a:t>How the new</a:t>
            </a:r>
            <a:endParaRPr lang="en-US" sz="2400" dirty="0"/>
          </a:p>
          <a:p>
            <a:pPr marL="0" indent="0">
              <a:lnSpc>
                <a:spcPts val="3000"/>
              </a:lnSpc>
              <a:buNone/>
            </a:pPr>
            <a:r>
              <a:rPr lang="en-US" sz="2400" b="1" dirty="0">
                <a:solidFill>
                  <a:srgbClr val="F2EFE7"/>
                </a:solidFill>
                <a:latin typeface="Arial" pitchFamily="34" charset="0"/>
                <a:ea typeface="Arial" pitchFamily="34" charset="-122"/>
                <a:cs typeface="Arial" pitchFamily="34" charset="-120"/>
              </a:rPr>
              <a:t>machines work</a:t>
            </a:r>
            <a:endParaRPr lang="en-US" sz="2400" dirty="0"/>
          </a:p>
        </p:txBody>
      </p:sp>
      <p:sp>
        <p:nvSpPr>
          <p:cNvPr id="7" name="Text 4"/>
          <p:cNvSpPr/>
          <p:nvPr/>
        </p:nvSpPr>
        <p:spPr>
          <a:xfrm>
            <a:off x="1143000" y="3977640"/>
            <a:ext cx="2926080" cy="822960"/>
          </a:xfrm>
          <a:prstGeom prst="rect">
            <a:avLst/>
          </a:prstGeom>
          <a:noFill/>
          <a:ln/>
        </p:spPr>
        <p:txBody>
          <a:bodyPr wrap="square" lIns="0" tIns="0" rIns="0" bIns="0" rtlCol="0" anchor="ctr"/>
          <a:lstStyle/>
          <a:p>
            <a:pPr marL="0" indent="0">
              <a:lnSpc>
                <a:spcPts val="2000"/>
              </a:lnSpc>
              <a:buNone/>
            </a:pPr>
            <a:r>
              <a:rPr lang="en-US" sz="1500" dirty="0">
                <a:solidFill>
                  <a:srgbClr val="93A1B3"/>
                </a:solidFill>
                <a:latin typeface="Arial" pitchFamily="34" charset="0"/>
                <a:ea typeface="Arial" pitchFamily="34" charset="-122"/>
                <a:cs typeface="Arial" pitchFamily="34" charset="-120"/>
              </a:rPr>
              <a:t>and what they cost</a:t>
            </a:r>
            <a:endParaRPr lang="en-US" sz="1500" dirty="0"/>
          </a:p>
        </p:txBody>
      </p:sp>
      <p:sp>
        <p:nvSpPr>
          <p:cNvPr id="8" name="Shape 5"/>
          <p:cNvSpPr/>
          <p:nvPr/>
        </p:nvSpPr>
        <p:spPr>
          <a:xfrm>
            <a:off x="4654296" y="1463040"/>
            <a:ext cx="3520440" cy="3566160"/>
          </a:xfrm>
          <a:prstGeom prst="roundRect">
            <a:avLst>
              <a:gd name="adj" fmla="val 2338"/>
            </a:avLst>
          </a:prstGeom>
          <a:solidFill>
            <a:srgbClr val="1A2433"/>
          </a:solidFill>
          <a:ln/>
        </p:spPr>
        <p:txBody>
          <a:bodyPr/>
          <a:lstStyle/>
          <a:p>
            <a:endParaRPr lang="en-US"/>
          </a:p>
        </p:txBody>
      </p:sp>
      <p:sp>
        <p:nvSpPr>
          <p:cNvPr id="9" name="Text 6"/>
          <p:cNvSpPr/>
          <p:nvPr/>
        </p:nvSpPr>
        <p:spPr>
          <a:xfrm>
            <a:off x="4974336" y="1783080"/>
            <a:ext cx="731520" cy="731520"/>
          </a:xfrm>
          <a:prstGeom prst="rect">
            <a:avLst/>
          </a:prstGeom>
          <a:noFill/>
          <a:ln/>
        </p:spPr>
        <p:txBody>
          <a:bodyPr wrap="square" lIns="0" tIns="0" rIns="0" bIns="0" rtlCol="0" anchor="ctr"/>
          <a:lstStyle/>
          <a:p>
            <a:pPr marL="0" indent="0">
              <a:buNone/>
            </a:pPr>
            <a:r>
              <a:rPr lang="en-US" sz="3600" b="1" dirty="0">
                <a:solidFill>
                  <a:srgbClr val="45CDB9"/>
                </a:solidFill>
                <a:latin typeface="Arial" pitchFamily="34" charset="0"/>
                <a:ea typeface="Arial" pitchFamily="34" charset="-122"/>
                <a:cs typeface="Arial" pitchFamily="34" charset="-120"/>
              </a:rPr>
              <a:t>2</a:t>
            </a:r>
            <a:endParaRPr lang="en-US" sz="3600" dirty="0"/>
          </a:p>
        </p:txBody>
      </p:sp>
      <p:sp>
        <p:nvSpPr>
          <p:cNvPr id="10" name="Text 7"/>
          <p:cNvSpPr/>
          <p:nvPr/>
        </p:nvSpPr>
        <p:spPr>
          <a:xfrm>
            <a:off x="4974336" y="2651760"/>
            <a:ext cx="2926080" cy="1188720"/>
          </a:xfrm>
          <a:prstGeom prst="rect">
            <a:avLst/>
          </a:prstGeom>
          <a:noFill/>
          <a:ln/>
        </p:spPr>
        <p:txBody>
          <a:bodyPr wrap="square" lIns="0" tIns="0" rIns="0" bIns="0" rtlCol="0" anchor="ctr"/>
          <a:lstStyle/>
          <a:p>
            <a:pPr marL="0" indent="0">
              <a:lnSpc>
                <a:spcPts val="3000"/>
              </a:lnSpc>
              <a:buNone/>
            </a:pPr>
            <a:r>
              <a:rPr lang="en-US" sz="2400" b="1" dirty="0">
                <a:solidFill>
                  <a:srgbClr val="F2EFE7"/>
                </a:solidFill>
                <a:latin typeface="Arial" pitchFamily="34" charset="0"/>
                <a:ea typeface="Arial" pitchFamily="34" charset="-122"/>
                <a:cs typeface="Arial" pitchFamily="34" charset="-120"/>
              </a:rPr>
              <a:t>How criminals</a:t>
            </a:r>
            <a:endParaRPr lang="en-US" sz="2400" dirty="0"/>
          </a:p>
          <a:p>
            <a:pPr marL="0" indent="0">
              <a:lnSpc>
                <a:spcPts val="3000"/>
              </a:lnSpc>
              <a:buNone/>
            </a:pPr>
            <a:r>
              <a:rPr lang="en-US" sz="2400" b="1" dirty="0">
                <a:solidFill>
                  <a:srgbClr val="F2EFE7"/>
                </a:solidFill>
                <a:latin typeface="Arial" pitchFamily="34" charset="0"/>
                <a:ea typeface="Arial" pitchFamily="34" charset="-122"/>
                <a:cs typeface="Arial" pitchFamily="34" charset="-120"/>
              </a:rPr>
              <a:t>are using them</a:t>
            </a:r>
            <a:endParaRPr lang="en-US" sz="2400" dirty="0"/>
          </a:p>
        </p:txBody>
      </p:sp>
      <p:sp>
        <p:nvSpPr>
          <p:cNvPr id="11" name="Text 8"/>
          <p:cNvSpPr/>
          <p:nvPr/>
        </p:nvSpPr>
        <p:spPr>
          <a:xfrm>
            <a:off x="4974336" y="3977640"/>
            <a:ext cx="2926080" cy="822960"/>
          </a:xfrm>
          <a:prstGeom prst="rect">
            <a:avLst/>
          </a:prstGeom>
          <a:noFill/>
          <a:ln/>
        </p:spPr>
        <p:txBody>
          <a:bodyPr wrap="square" lIns="0" tIns="0" rIns="0" bIns="0" rtlCol="0" anchor="ctr"/>
          <a:lstStyle/>
          <a:p>
            <a:pPr marL="0" indent="0">
              <a:lnSpc>
                <a:spcPts val="2000"/>
              </a:lnSpc>
              <a:buNone/>
            </a:pPr>
            <a:r>
              <a:rPr lang="en-US" sz="1500" dirty="0">
                <a:solidFill>
                  <a:srgbClr val="93A1B3"/>
                </a:solidFill>
                <a:latin typeface="Arial" pitchFamily="34" charset="0"/>
                <a:ea typeface="Arial" pitchFamily="34" charset="-122"/>
                <a:cs typeface="Arial" pitchFamily="34" charset="-120"/>
              </a:rPr>
              <a:t>three impacts, no answers yet</a:t>
            </a:r>
            <a:endParaRPr lang="en-US" sz="1500" dirty="0"/>
          </a:p>
        </p:txBody>
      </p:sp>
      <p:sp>
        <p:nvSpPr>
          <p:cNvPr id="12" name="Shape 9"/>
          <p:cNvSpPr/>
          <p:nvPr/>
        </p:nvSpPr>
        <p:spPr>
          <a:xfrm>
            <a:off x="8485632" y="1463040"/>
            <a:ext cx="3520440" cy="3566160"/>
          </a:xfrm>
          <a:prstGeom prst="roundRect">
            <a:avLst>
              <a:gd name="adj" fmla="val 2338"/>
            </a:avLst>
          </a:prstGeom>
          <a:solidFill>
            <a:srgbClr val="1A2433"/>
          </a:solidFill>
          <a:ln/>
        </p:spPr>
        <p:txBody>
          <a:bodyPr/>
          <a:lstStyle/>
          <a:p>
            <a:endParaRPr lang="en-US"/>
          </a:p>
        </p:txBody>
      </p:sp>
      <p:sp>
        <p:nvSpPr>
          <p:cNvPr id="13" name="Text 10"/>
          <p:cNvSpPr/>
          <p:nvPr/>
        </p:nvSpPr>
        <p:spPr>
          <a:xfrm>
            <a:off x="8805672" y="1783080"/>
            <a:ext cx="731520" cy="731520"/>
          </a:xfrm>
          <a:prstGeom prst="rect">
            <a:avLst/>
          </a:prstGeom>
          <a:noFill/>
          <a:ln/>
        </p:spPr>
        <p:txBody>
          <a:bodyPr wrap="square" lIns="0" tIns="0" rIns="0" bIns="0" rtlCol="0" anchor="ctr"/>
          <a:lstStyle/>
          <a:p>
            <a:pPr marL="0" indent="0">
              <a:buNone/>
            </a:pPr>
            <a:r>
              <a:rPr lang="en-US" sz="3600" b="1" dirty="0">
                <a:solidFill>
                  <a:srgbClr val="45CDB9"/>
                </a:solidFill>
                <a:latin typeface="Arial" pitchFamily="34" charset="0"/>
                <a:ea typeface="Arial" pitchFamily="34" charset="-122"/>
                <a:cs typeface="Arial" pitchFamily="34" charset="-120"/>
              </a:rPr>
              <a:t>3</a:t>
            </a:r>
            <a:endParaRPr lang="en-US" sz="3600" dirty="0"/>
          </a:p>
        </p:txBody>
      </p:sp>
      <p:sp>
        <p:nvSpPr>
          <p:cNvPr id="14" name="Text 11"/>
          <p:cNvSpPr/>
          <p:nvPr/>
        </p:nvSpPr>
        <p:spPr>
          <a:xfrm>
            <a:off x="8805672" y="2651760"/>
            <a:ext cx="2926080" cy="1188720"/>
          </a:xfrm>
          <a:prstGeom prst="rect">
            <a:avLst/>
          </a:prstGeom>
          <a:noFill/>
          <a:ln/>
        </p:spPr>
        <p:txBody>
          <a:bodyPr wrap="square" lIns="0" tIns="0" rIns="0" bIns="0" rtlCol="0" anchor="ctr"/>
          <a:lstStyle/>
          <a:p>
            <a:pPr marL="0" indent="0">
              <a:lnSpc>
                <a:spcPts val="3000"/>
              </a:lnSpc>
              <a:buNone/>
            </a:pPr>
            <a:r>
              <a:rPr lang="en-US" sz="2400" b="1" dirty="0">
                <a:solidFill>
                  <a:srgbClr val="F2EFE7"/>
                </a:solidFill>
                <a:latin typeface="Arial" pitchFamily="34" charset="0"/>
                <a:ea typeface="Arial" pitchFamily="34" charset="-122"/>
                <a:cs typeface="Arial" pitchFamily="34" charset="-120"/>
              </a:rPr>
              <a:t>What we do</a:t>
            </a:r>
            <a:endParaRPr lang="en-US" sz="2400" dirty="0"/>
          </a:p>
        </p:txBody>
      </p:sp>
      <p:sp>
        <p:nvSpPr>
          <p:cNvPr id="15" name="Text 12"/>
          <p:cNvSpPr/>
          <p:nvPr/>
        </p:nvSpPr>
        <p:spPr>
          <a:xfrm>
            <a:off x="8805672" y="3977640"/>
            <a:ext cx="2926080" cy="822960"/>
          </a:xfrm>
          <a:prstGeom prst="rect">
            <a:avLst/>
          </a:prstGeom>
          <a:noFill/>
          <a:ln/>
        </p:spPr>
        <p:txBody>
          <a:bodyPr wrap="square" lIns="0" tIns="0" rIns="0" bIns="0" rtlCol="0" anchor="ctr"/>
          <a:lstStyle/>
          <a:p>
            <a:pPr marL="0" indent="0">
              <a:lnSpc>
                <a:spcPts val="2000"/>
              </a:lnSpc>
              <a:buNone/>
            </a:pPr>
            <a:r>
              <a:rPr lang="en-US" sz="1500" dirty="0">
                <a:solidFill>
                  <a:srgbClr val="93A1B3"/>
                </a:solidFill>
                <a:latin typeface="Arial" pitchFamily="34" charset="0"/>
                <a:ea typeface="Arial" pitchFamily="34" charset="-122"/>
                <a:cs typeface="Arial" pitchFamily="34" charset="-120"/>
              </a:rPr>
              <a:t>the controls, the evidence, the neighbourhood</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3" name="Text 0"/>
          <p:cNvSpPr/>
          <p:nvPr/>
        </p:nvSpPr>
        <p:spPr>
          <a:xfrm>
            <a:off x="822960" y="2286000"/>
            <a:ext cx="6035040" cy="2194560"/>
          </a:xfrm>
          <a:prstGeom prst="rect">
            <a:avLst/>
          </a:prstGeom>
          <a:noFill/>
          <a:ln/>
        </p:spPr>
        <p:txBody>
          <a:bodyPr wrap="square" lIns="0" tIns="0" rIns="0" bIns="0" rtlCol="0" anchor="ctr"/>
          <a:lstStyle/>
          <a:p>
            <a:pPr marL="0" indent="0">
              <a:lnSpc>
                <a:spcPts val="5600"/>
              </a:lnSpc>
              <a:buNone/>
            </a:pPr>
            <a:r>
              <a:rPr lang="en-US" sz="4400" b="1" dirty="0">
                <a:solidFill>
                  <a:srgbClr val="F2EFE7"/>
                </a:solidFill>
                <a:latin typeface="Arial" pitchFamily="34" charset="0"/>
                <a:ea typeface="Arial" pitchFamily="34" charset="-122"/>
                <a:cs typeface="Arial" pitchFamily="34" charset="-120"/>
              </a:rPr>
              <a:t>One more question.</a:t>
            </a:r>
            <a:endParaRPr lang="en-US" sz="4400" dirty="0"/>
          </a:p>
          <a:p>
            <a:pPr marL="0" indent="0">
              <a:lnSpc>
                <a:spcPts val="5600"/>
              </a:lnSpc>
              <a:buNone/>
            </a:pPr>
            <a:r>
              <a:rPr lang="en-US" sz="4400" b="1" dirty="0">
                <a:solidFill>
                  <a:srgbClr val="F2EFE7"/>
                </a:solidFill>
                <a:latin typeface="Arial" pitchFamily="34" charset="0"/>
                <a:ea typeface="Arial" pitchFamily="34" charset="-122"/>
                <a:cs typeface="Arial" pitchFamily="34" charset="-120"/>
              </a:rPr>
              <a:t>Same rules.</a:t>
            </a:r>
            <a:endParaRPr lang="en-US" sz="4400" dirty="0"/>
          </a:p>
        </p:txBody>
      </p:sp>
      <p:pic>
        <p:nvPicPr>
          <p:cNvPr id="4" name="Image 0" descr="/home/claude/img/image1.jpg"/>
          <p:cNvPicPr>
            <a:picLocks noChangeAspect="1"/>
          </p:cNvPicPr>
          <p:nvPr/>
        </p:nvPicPr>
        <p:blipFill>
          <a:blip r:embed="rId3"/>
          <a:stretch>
            <a:fillRect/>
          </a:stretch>
        </p:blipFill>
        <p:spPr>
          <a:xfrm>
            <a:off x="7498080" y="1371600"/>
            <a:ext cx="4023360" cy="40233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3" name="Image 0" descr="/home/claude/img/image8.jpg"/>
          <p:cNvPicPr>
            <a:picLocks noChangeAspect="1"/>
          </p:cNvPicPr>
          <p:nvPr/>
        </p:nvPicPr>
        <p:blipFill>
          <a:blip r:embed="rId3"/>
          <a:srcRect/>
          <a:stretch/>
        </p:blipFill>
        <p:spPr>
          <a:xfrm>
            <a:off x="6400800" y="0"/>
            <a:ext cx="5790895" cy="6858000"/>
          </a:xfrm>
          <a:prstGeom prst="rect">
            <a:avLst/>
          </a:prstGeom>
        </p:spPr>
      </p:pic>
      <p:sp>
        <p:nvSpPr>
          <p:cNvPr id="4" name="Shape 0"/>
          <p:cNvSpPr/>
          <p:nvPr/>
        </p:nvSpPr>
        <p:spPr>
          <a:xfrm>
            <a:off x="0" y="0"/>
            <a:ext cx="6492240" cy="6858000"/>
          </a:xfrm>
          <a:prstGeom prst="rect">
            <a:avLst/>
          </a:prstGeom>
          <a:solidFill>
            <a:srgbClr val="0F1622"/>
          </a:solidFill>
          <a:ln/>
        </p:spPr>
        <p:txBody>
          <a:bodyPr/>
          <a:lstStyle/>
          <a:p>
            <a:endParaRPr lang="en-US"/>
          </a:p>
        </p:txBody>
      </p:sp>
      <p:sp>
        <p:nvSpPr>
          <p:cNvPr id="5" name="Text 1"/>
          <p:cNvSpPr/>
          <p:nvPr/>
        </p:nvSpPr>
        <p:spPr>
          <a:xfrm>
            <a:off x="822960" y="1828800"/>
            <a:ext cx="5394960" cy="2743200"/>
          </a:xfrm>
          <a:prstGeom prst="rect">
            <a:avLst/>
          </a:prstGeom>
          <a:noFill/>
          <a:ln/>
        </p:spPr>
        <p:txBody>
          <a:bodyPr wrap="square" lIns="0" tIns="0" rIns="0" bIns="0" rtlCol="0" anchor="ctr"/>
          <a:lstStyle/>
          <a:p>
            <a:pPr marL="0" indent="0">
              <a:lnSpc>
                <a:spcPts val="5400"/>
              </a:lnSpc>
              <a:buNone/>
            </a:pPr>
            <a:r>
              <a:rPr lang="en-US" sz="4200" b="1" dirty="0">
                <a:solidFill>
                  <a:srgbClr val="F2EFE7"/>
                </a:solidFill>
                <a:latin typeface="Arial" pitchFamily="34" charset="0"/>
                <a:ea typeface="Arial" pitchFamily="34" charset="-122"/>
                <a:cs typeface="Arial" pitchFamily="34" charset="-120"/>
              </a:rPr>
              <a:t>The car wash is</a:t>
            </a:r>
            <a:endParaRPr lang="en-US" sz="4200" dirty="0"/>
          </a:p>
          <a:p>
            <a:pPr marL="0" indent="0">
              <a:lnSpc>
                <a:spcPts val="5400"/>
              </a:lnSpc>
              <a:buNone/>
            </a:pPr>
            <a:r>
              <a:rPr lang="en-US" sz="4200" b="1" dirty="0">
                <a:solidFill>
                  <a:srgbClr val="F2EFE7"/>
                </a:solidFill>
                <a:latin typeface="Arial" pitchFamily="34" charset="0"/>
                <a:ea typeface="Arial" pitchFamily="34" charset="-122"/>
                <a:cs typeface="Arial" pitchFamily="34" charset="-120"/>
              </a:rPr>
              <a:t>100 metres away.</a:t>
            </a:r>
            <a:endParaRPr lang="en-US" sz="4200" dirty="0"/>
          </a:p>
          <a:p>
            <a:pPr marL="0" indent="0">
              <a:lnSpc>
                <a:spcPts val="5400"/>
              </a:lnSpc>
              <a:buNone/>
            </a:pPr>
            <a:r>
              <a:rPr lang="en-US" sz="4200" b="1" dirty="0">
                <a:solidFill>
                  <a:srgbClr val="F2EFE7"/>
                </a:solidFill>
                <a:latin typeface="Arial" pitchFamily="34" charset="0"/>
                <a:ea typeface="Arial" pitchFamily="34" charset="-122"/>
                <a:cs typeface="Arial" pitchFamily="34" charset="-120"/>
              </a:rPr>
              <a:t>Drive, or walk?</a:t>
            </a:r>
            <a:endParaRPr lang="en-US" sz="4200" dirty="0"/>
          </a:p>
        </p:txBody>
      </p:sp>
      <p:sp>
        <p:nvSpPr>
          <p:cNvPr id="6" name="Text 2"/>
          <p:cNvSpPr/>
          <p:nvPr/>
        </p:nvSpPr>
        <p:spPr>
          <a:xfrm>
            <a:off x="822960" y="4709160"/>
            <a:ext cx="5394960" cy="457200"/>
          </a:xfrm>
          <a:prstGeom prst="rect">
            <a:avLst/>
          </a:prstGeom>
          <a:noFill/>
          <a:ln/>
        </p:spPr>
        <p:txBody>
          <a:bodyPr wrap="square" lIns="0" tIns="0" rIns="0" bIns="0" rtlCol="0" anchor="ctr"/>
          <a:lstStyle/>
          <a:p>
            <a:pPr marL="0" indent="0">
              <a:buNone/>
            </a:pPr>
            <a:r>
              <a:rPr lang="en-US" sz="1800" i="1" dirty="0">
                <a:solidFill>
                  <a:srgbClr val="93A1B3"/>
                </a:solidFill>
                <a:latin typeface="Arial" pitchFamily="34" charset="0"/>
                <a:ea typeface="Arial" pitchFamily="34" charset="-122"/>
                <a:cs typeface="Arial" pitchFamily="34" charset="-120"/>
              </a:rPr>
              <a:t>Answer it, and watch what your brain does.</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A LANGUAGE MODEL ON ITS OWN, AGAIN</a:t>
            </a:r>
            <a:endParaRPr lang="en-US" sz="1300" dirty="0"/>
          </a:p>
        </p:txBody>
      </p:sp>
      <p:sp>
        <p:nvSpPr>
          <p:cNvPr id="4" name="Shape 1"/>
          <p:cNvSpPr/>
          <p:nvPr/>
        </p:nvSpPr>
        <p:spPr>
          <a:xfrm>
            <a:off x="1078992" y="1307592"/>
            <a:ext cx="4151376" cy="4133088"/>
          </a:xfrm>
          <a:prstGeom prst="roundRect">
            <a:avLst>
              <a:gd name="adj" fmla="val 1770"/>
            </a:avLst>
          </a:prstGeom>
          <a:solidFill>
            <a:srgbClr val="1A2433"/>
          </a:solidFill>
          <a:ln/>
        </p:spPr>
        <p:txBody>
          <a:bodyPr/>
          <a:lstStyle/>
          <a:p>
            <a:endParaRPr lang="en-US"/>
          </a:p>
        </p:txBody>
      </p:sp>
      <p:pic>
        <p:nvPicPr>
          <p:cNvPr id="5" name="Image 0" descr="/home/claude/img/image9.jpg"/>
          <p:cNvPicPr>
            <a:picLocks noChangeAspect="1"/>
          </p:cNvPicPr>
          <p:nvPr/>
        </p:nvPicPr>
        <p:blipFill>
          <a:blip r:embed="rId3"/>
          <a:stretch>
            <a:fillRect/>
          </a:stretch>
        </p:blipFill>
        <p:spPr>
          <a:xfrm>
            <a:off x="1188720" y="1417320"/>
            <a:ext cx="3931920" cy="3913632"/>
          </a:xfrm>
          <a:prstGeom prst="rect">
            <a:avLst/>
          </a:prstGeom>
        </p:spPr>
      </p:pic>
      <p:sp>
        <p:nvSpPr>
          <p:cNvPr id="6" name="Text 2"/>
          <p:cNvSpPr/>
          <p:nvPr/>
        </p:nvSpPr>
        <p:spPr>
          <a:xfrm>
            <a:off x="6035040" y="1554480"/>
            <a:ext cx="5394960" cy="731520"/>
          </a:xfrm>
          <a:prstGeom prst="rect">
            <a:avLst/>
          </a:prstGeom>
          <a:noFill/>
          <a:ln/>
        </p:spPr>
        <p:txBody>
          <a:bodyPr wrap="square" lIns="0" tIns="0" rIns="0" bIns="0" rtlCol="0" anchor="ctr"/>
          <a:lstStyle/>
          <a:p>
            <a:pPr marL="0" indent="0">
              <a:buNone/>
            </a:pPr>
            <a:r>
              <a:rPr lang="en-US" sz="3200" b="1" dirty="0">
                <a:solidFill>
                  <a:srgbClr val="F2B360"/>
                </a:solidFill>
                <a:latin typeface="Arial" pitchFamily="34" charset="0"/>
                <a:ea typeface="Arial" pitchFamily="34" charset="-122"/>
                <a:cs typeface="Arial" pitchFamily="34" charset="-120"/>
              </a:rPr>
              <a:t>It says: walk.</a:t>
            </a:r>
            <a:endParaRPr lang="en-US" sz="3200" dirty="0"/>
          </a:p>
        </p:txBody>
      </p:sp>
      <p:sp>
        <p:nvSpPr>
          <p:cNvPr id="7" name="Text 3"/>
          <p:cNvSpPr/>
          <p:nvPr/>
        </p:nvSpPr>
        <p:spPr>
          <a:xfrm>
            <a:off x="6035040" y="2468880"/>
            <a:ext cx="5394960" cy="1371600"/>
          </a:xfrm>
          <a:prstGeom prst="rect">
            <a:avLst/>
          </a:prstGeom>
          <a:noFill/>
          <a:ln/>
        </p:spPr>
        <p:txBody>
          <a:bodyPr wrap="square" lIns="0" tIns="0" rIns="0" bIns="0" rtlCol="0" anchor="ctr"/>
          <a:lstStyle/>
          <a:p>
            <a:pPr marL="0" indent="0">
              <a:lnSpc>
                <a:spcPts val="2600"/>
              </a:lnSpc>
              <a:buNone/>
            </a:pPr>
            <a:r>
              <a:rPr lang="en-US" sz="1900" dirty="0">
                <a:solidFill>
                  <a:srgbClr val="93A1B3"/>
                </a:solidFill>
                <a:latin typeface="Arial" pitchFamily="34" charset="0"/>
                <a:ea typeface="Arial" pitchFamily="34" charset="-122"/>
                <a:cs typeface="Arial" pitchFamily="34" charset="-120"/>
              </a:rPr>
              <a:t>Can't guess it. Can't compute it. Can't recall it.</a:t>
            </a:r>
            <a:endParaRPr lang="en-US" sz="1900" dirty="0"/>
          </a:p>
          <a:p>
            <a:pPr marL="0" indent="0">
              <a:lnSpc>
                <a:spcPts val="2600"/>
              </a:lnSpc>
              <a:buNone/>
            </a:pPr>
            <a:endParaRPr lang="en-US" sz="1900" dirty="0"/>
          </a:p>
          <a:p>
            <a:pPr marL="0" indent="0">
              <a:lnSpc>
                <a:spcPts val="2600"/>
              </a:lnSpc>
              <a:buNone/>
            </a:pPr>
            <a:r>
              <a:rPr lang="en-US" sz="1900" dirty="0">
                <a:solidFill>
                  <a:srgbClr val="93A1B3"/>
                </a:solidFill>
                <a:latin typeface="Arial" pitchFamily="34" charset="0"/>
                <a:ea typeface="Arial" pitchFamily="34" charset="-122"/>
                <a:cs typeface="Arial" pitchFamily="34" charset="-120"/>
              </a:rPr>
              <a:t>You didn't either.</a:t>
            </a:r>
            <a:endParaRPr lang="en-US" sz="1900" dirty="0"/>
          </a:p>
        </p:txBody>
      </p:sp>
      <p:sp>
        <p:nvSpPr>
          <p:cNvPr id="8" name="Text 4"/>
          <p:cNvSpPr/>
          <p:nvPr/>
        </p:nvSpPr>
        <p:spPr>
          <a:xfrm>
            <a:off x="6035040" y="3886200"/>
            <a:ext cx="5394960" cy="731520"/>
          </a:xfrm>
          <a:prstGeom prst="rect">
            <a:avLst/>
          </a:prstGeom>
          <a:noFill/>
          <a:ln/>
        </p:spPr>
        <p:txBody>
          <a:bodyPr wrap="square" lIns="0" tIns="0" rIns="0" bIns="0" rtlCol="0" anchor="ctr"/>
          <a:lstStyle/>
          <a:p>
            <a:pPr marL="0" indent="0">
              <a:buNone/>
            </a:pPr>
            <a:r>
              <a:rPr lang="en-US" sz="3400" b="1" dirty="0">
                <a:solidFill>
                  <a:srgbClr val="45CDB9"/>
                </a:solidFill>
                <a:latin typeface="Arial" pitchFamily="34" charset="0"/>
                <a:ea typeface="Arial" pitchFamily="34" charset="-122"/>
                <a:cs typeface="Arial" pitchFamily="34" charset="-120"/>
              </a:rPr>
              <a:t>You imagined it.</a:t>
            </a:r>
            <a:endParaRPr lang="en-US" sz="3400" dirty="0"/>
          </a:p>
        </p:txBody>
      </p:sp>
      <p:sp>
        <p:nvSpPr>
          <p:cNvPr id="9" name="Text 5"/>
          <p:cNvSpPr/>
          <p:nvPr/>
        </p:nvSpPr>
        <p:spPr>
          <a:xfrm>
            <a:off x="6035040" y="4663440"/>
            <a:ext cx="5394960" cy="6400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You built a model of the world in your head, and ran it.</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SIMULATION</a:t>
            </a:r>
            <a:endParaRPr lang="en-US" sz="1300" dirty="0"/>
          </a:p>
        </p:txBody>
      </p:sp>
      <p:pic>
        <p:nvPicPr>
          <p:cNvPr id="4" name="Image 0" descr="/home/claude/img/image10.jpg"/>
          <p:cNvPicPr>
            <a:picLocks noChangeAspect="1"/>
          </p:cNvPicPr>
          <p:nvPr/>
        </p:nvPicPr>
        <p:blipFill>
          <a:blip r:embed="rId3"/>
          <a:stretch>
            <a:fillRect/>
          </a:stretch>
        </p:blipFill>
        <p:spPr>
          <a:xfrm>
            <a:off x="822960" y="1280160"/>
            <a:ext cx="6949440" cy="3913632"/>
          </a:xfrm>
          <a:prstGeom prst="rect">
            <a:avLst/>
          </a:prstGeom>
        </p:spPr>
      </p:pic>
      <p:sp>
        <p:nvSpPr>
          <p:cNvPr id="5" name="Text 1"/>
          <p:cNvSpPr/>
          <p:nvPr/>
        </p:nvSpPr>
        <p:spPr>
          <a:xfrm>
            <a:off x="8229600" y="1600200"/>
            <a:ext cx="3200400" cy="1005840"/>
          </a:xfrm>
          <a:prstGeom prst="rect">
            <a:avLst/>
          </a:prstGeom>
          <a:noFill/>
          <a:ln/>
        </p:spPr>
        <p:txBody>
          <a:bodyPr wrap="square" lIns="0" tIns="0" rIns="0" bIns="0" rtlCol="0" anchor="ctr"/>
          <a:lstStyle/>
          <a:p>
            <a:pPr marL="0" indent="0">
              <a:lnSpc>
                <a:spcPts val="3200"/>
              </a:lnSpc>
              <a:buNone/>
            </a:pPr>
            <a:r>
              <a:rPr lang="en-US" sz="2600" b="1" dirty="0">
                <a:solidFill>
                  <a:srgbClr val="F2EFE7"/>
                </a:solidFill>
                <a:latin typeface="Arial" pitchFamily="34" charset="0"/>
                <a:ea typeface="Arial" pitchFamily="34" charset="-122"/>
                <a:cs typeface="Arial" pitchFamily="34" charset="-120"/>
              </a:rPr>
              <a:t>A system of systems.</a:t>
            </a:r>
            <a:endParaRPr lang="en-US" sz="2600" dirty="0"/>
          </a:p>
        </p:txBody>
      </p:sp>
      <p:sp>
        <p:nvSpPr>
          <p:cNvPr id="6" name="Text 2"/>
          <p:cNvSpPr/>
          <p:nvPr/>
        </p:nvSpPr>
        <p:spPr>
          <a:xfrm>
            <a:off x="8229600" y="2743200"/>
            <a:ext cx="3200400" cy="2011680"/>
          </a:xfrm>
          <a:prstGeom prst="rect">
            <a:avLst/>
          </a:prstGeom>
          <a:noFill/>
          <a:ln/>
        </p:spPr>
        <p:txBody>
          <a:bodyPr wrap="square" lIns="0" tIns="0" rIns="0" bIns="0" rtlCol="0" anchor="ctr"/>
          <a:lstStyle/>
          <a:p>
            <a:pPr marL="0" indent="0">
              <a:lnSpc>
                <a:spcPts val="2200"/>
              </a:lnSpc>
              <a:buNone/>
            </a:pPr>
            <a:r>
              <a:rPr lang="en-US" sz="1500" dirty="0">
                <a:solidFill>
                  <a:srgbClr val="93A1B3"/>
                </a:solidFill>
                <a:latin typeface="Arial" pitchFamily="34" charset="0"/>
                <a:ea typeface="Arial" pitchFamily="34" charset="-122"/>
                <a:cs typeface="Arial" pitchFamily="34" charset="-120"/>
              </a:rPr>
              <a:t>Game worlds. Weather forecasts. The formation of the universe.</a:t>
            </a:r>
            <a:endParaRPr lang="en-US" sz="1500" dirty="0"/>
          </a:p>
          <a:p>
            <a:pPr marL="0" indent="0">
              <a:lnSpc>
                <a:spcPts val="2200"/>
              </a:lnSpc>
              <a:buNone/>
            </a:pPr>
            <a:endParaRPr lang="en-US" sz="1500" dirty="0"/>
          </a:p>
          <a:p>
            <a:pPr marL="0" indent="0">
              <a:lnSpc>
                <a:spcPts val="2200"/>
              </a:lnSpc>
              <a:buNone/>
            </a:pPr>
            <a:r>
              <a:rPr lang="en-US" sz="1500" dirty="0">
                <a:solidFill>
                  <a:srgbClr val="93A1B3"/>
                </a:solidFill>
                <a:latin typeface="Arial" pitchFamily="34" charset="0"/>
                <a:ea typeface="Arial" pitchFamily="34" charset="-122"/>
                <a:cs typeface="Arial" pitchFamily="34" charset="-120"/>
              </a:rPr>
              <a:t>You did a tiny version with the car wash.</a:t>
            </a:r>
            <a:endParaRPr lang="en-US" sz="1500" dirty="0"/>
          </a:p>
        </p:txBody>
      </p:sp>
      <p:sp>
        <p:nvSpPr>
          <p:cNvPr id="7" name="Text 3"/>
          <p:cNvSpPr/>
          <p:nvPr/>
        </p:nvSpPr>
        <p:spPr>
          <a:xfrm>
            <a:off x="8229600" y="4754880"/>
            <a:ext cx="3200400" cy="457200"/>
          </a:xfrm>
          <a:prstGeom prst="rect">
            <a:avLst/>
          </a:prstGeom>
          <a:noFill/>
          <a:ln/>
        </p:spPr>
        <p:txBody>
          <a:bodyPr wrap="square" lIns="0" tIns="0" rIns="0" bIns="0" rtlCol="0" anchor="ctr"/>
          <a:lstStyle/>
          <a:p>
            <a:pPr marL="0" indent="0">
              <a:buNone/>
            </a:pPr>
            <a:r>
              <a:rPr lang="en-US" sz="1800" i="1" dirty="0">
                <a:solidFill>
                  <a:srgbClr val="F2B360"/>
                </a:solidFill>
                <a:latin typeface="Arial" pitchFamily="34" charset="0"/>
                <a:ea typeface="Arial" pitchFamily="34" charset="-122"/>
                <a:cs typeface="Arial" pitchFamily="34" charset="-120"/>
              </a:rPr>
              <a:t>Possible. At a price.</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THREE PRICE TAGS</a:t>
            </a:r>
            <a:endParaRPr lang="en-US" sz="1300" dirty="0"/>
          </a:p>
        </p:txBody>
      </p:sp>
      <p:sp>
        <p:nvSpPr>
          <p:cNvPr id="4" name="Shape 1"/>
          <p:cNvSpPr/>
          <p:nvPr/>
        </p:nvSpPr>
        <p:spPr>
          <a:xfrm>
            <a:off x="822960" y="1463040"/>
            <a:ext cx="3520440" cy="3749040"/>
          </a:xfrm>
          <a:prstGeom prst="roundRect">
            <a:avLst>
              <a:gd name="adj" fmla="val 2338"/>
            </a:avLst>
          </a:prstGeom>
          <a:solidFill>
            <a:srgbClr val="1A2433"/>
          </a:solidFill>
          <a:ln/>
        </p:spPr>
        <p:txBody>
          <a:bodyPr/>
          <a:lstStyle/>
          <a:p>
            <a:endParaRPr lang="en-US"/>
          </a:p>
        </p:txBody>
      </p:sp>
      <p:sp>
        <p:nvSpPr>
          <p:cNvPr id="5" name="Text 2"/>
          <p:cNvSpPr/>
          <p:nvPr/>
        </p:nvSpPr>
        <p:spPr>
          <a:xfrm>
            <a:off x="1097280" y="1828800"/>
            <a:ext cx="2971800" cy="731520"/>
          </a:xfrm>
          <a:prstGeom prst="rect">
            <a:avLst/>
          </a:prstGeom>
          <a:noFill/>
          <a:ln/>
        </p:spPr>
        <p:txBody>
          <a:bodyPr wrap="square" lIns="0" tIns="0" rIns="0" bIns="0" rtlCol="0" anchor="ctr"/>
          <a:lstStyle/>
          <a:p>
            <a:pPr marL="0" indent="0">
              <a:buNone/>
            </a:pPr>
            <a:r>
              <a:rPr lang="en-US" sz="3200" b="1" dirty="0">
                <a:solidFill>
                  <a:srgbClr val="45CDB9"/>
                </a:solidFill>
                <a:latin typeface="Arial" pitchFamily="34" charset="0"/>
                <a:ea typeface="Arial" pitchFamily="34" charset="-122"/>
                <a:cs typeface="Arial" pitchFamily="34" charset="-120"/>
              </a:rPr>
              <a:t>Cheap</a:t>
            </a:r>
            <a:endParaRPr lang="en-US" sz="3200" dirty="0"/>
          </a:p>
        </p:txBody>
      </p:sp>
      <p:sp>
        <p:nvSpPr>
          <p:cNvPr id="6" name="Text 3"/>
          <p:cNvSpPr/>
          <p:nvPr/>
        </p:nvSpPr>
        <p:spPr>
          <a:xfrm>
            <a:off x="1097280" y="2743200"/>
            <a:ext cx="2971800" cy="2194560"/>
          </a:xfrm>
          <a:prstGeom prst="rect">
            <a:avLst/>
          </a:prstGeom>
          <a:noFill/>
          <a:ln/>
        </p:spPr>
        <p:txBody>
          <a:bodyPr wrap="square" lIns="0" tIns="0" rIns="0" bIns="0" rtlCol="0" anchor="ctr"/>
          <a:lstStyle/>
          <a:p>
            <a:pPr marL="0" indent="0">
              <a:lnSpc>
                <a:spcPts val="2100"/>
              </a:lnSpc>
              <a:buNone/>
            </a:pPr>
            <a:r>
              <a:rPr lang="en-US" sz="1450" dirty="0">
                <a:solidFill>
                  <a:srgbClr val="F2EFE7"/>
                </a:solidFill>
                <a:latin typeface="Arial" pitchFamily="34" charset="0"/>
                <a:ea typeface="Arial" pitchFamily="34" charset="-122"/>
                <a:cs typeface="Arial" pitchFamily="34" charset="-120"/>
              </a:rPr>
              <a:t>Store it, retrieve it, run deterministic code. Fifty years of getting cheaper.</a:t>
            </a:r>
            <a:endParaRPr lang="en-US" sz="1450" dirty="0"/>
          </a:p>
        </p:txBody>
      </p:sp>
      <p:sp>
        <p:nvSpPr>
          <p:cNvPr id="7" name="Shape 4"/>
          <p:cNvSpPr/>
          <p:nvPr/>
        </p:nvSpPr>
        <p:spPr>
          <a:xfrm>
            <a:off x="4654296" y="1463040"/>
            <a:ext cx="3520440" cy="3749040"/>
          </a:xfrm>
          <a:prstGeom prst="roundRect">
            <a:avLst>
              <a:gd name="adj" fmla="val 2338"/>
            </a:avLst>
          </a:prstGeom>
          <a:solidFill>
            <a:srgbClr val="1A2433"/>
          </a:solidFill>
          <a:ln/>
        </p:spPr>
        <p:txBody>
          <a:bodyPr/>
          <a:lstStyle/>
          <a:p>
            <a:endParaRPr lang="en-US"/>
          </a:p>
        </p:txBody>
      </p:sp>
      <p:sp>
        <p:nvSpPr>
          <p:cNvPr id="8" name="Text 5"/>
          <p:cNvSpPr/>
          <p:nvPr/>
        </p:nvSpPr>
        <p:spPr>
          <a:xfrm>
            <a:off x="4928616" y="1828800"/>
            <a:ext cx="2971800" cy="731520"/>
          </a:xfrm>
          <a:prstGeom prst="rect">
            <a:avLst/>
          </a:prstGeom>
          <a:noFill/>
          <a:ln/>
        </p:spPr>
        <p:txBody>
          <a:bodyPr wrap="square" lIns="0" tIns="0" rIns="0" bIns="0" rtlCol="0" anchor="ctr"/>
          <a:lstStyle/>
          <a:p>
            <a:pPr marL="0" indent="0">
              <a:buNone/>
            </a:pPr>
            <a:r>
              <a:rPr lang="en-US" sz="3200" b="1" dirty="0">
                <a:solidFill>
                  <a:srgbClr val="F2B360"/>
                </a:solidFill>
                <a:latin typeface="Arial" pitchFamily="34" charset="0"/>
                <a:ea typeface="Arial" pitchFamily="34" charset="-122"/>
                <a:cs typeface="Arial" pitchFamily="34" charset="-120"/>
              </a:rPr>
              <a:t>Expensive</a:t>
            </a:r>
            <a:endParaRPr lang="en-US" sz="3200" dirty="0"/>
          </a:p>
        </p:txBody>
      </p:sp>
      <p:sp>
        <p:nvSpPr>
          <p:cNvPr id="9" name="Text 6"/>
          <p:cNvSpPr/>
          <p:nvPr/>
        </p:nvSpPr>
        <p:spPr>
          <a:xfrm>
            <a:off x="4928616" y="2743200"/>
            <a:ext cx="2971800" cy="2194560"/>
          </a:xfrm>
          <a:prstGeom prst="rect">
            <a:avLst/>
          </a:prstGeom>
          <a:noFill/>
          <a:ln/>
        </p:spPr>
        <p:txBody>
          <a:bodyPr wrap="square" lIns="0" tIns="0" rIns="0" bIns="0" rtlCol="0" anchor="ctr"/>
          <a:lstStyle/>
          <a:p>
            <a:pPr marL="0" indent="0">
              <a:lnSpc>
                <a:spcPts val="2100"/>
              </a:lnSpc>
              <a:buNone/>
            </a:pPr>
            <a:r>
              <a:rPr lang="en-US" sz="1450" dirty="0">
                <a:solidFill>
                  <a:srgbClr val="F2EFE7"/>
                </a:solidFill>
                <a:latin typeface="Arial" pitchFamily="34" charset="0"/>
                <a:ea typeface="Arial" pitchFamily="34" charset="-122"/>
                <a:cs typeface="Arial" pitchFamily="34" charset="-120"/>
              </a:rPr>
              <a:t>Probabilistic processing. ~1,100 TWh of data centre power in 2026 (IEA). ~40% of AI data centres power-restricted by 2027 (Gartner).</a:t>
            </a:r>
            <a:endParaRPr lang="en-US" sz="1450" dirty="0"/>
          </a:p>
        </p:txBody>
      </p:sp>
      <p:sp>
        <p:nvSpPr>
          <p:cNvPr id="10" name="Shape 7"/>
          <p:cNvSpPr/>
          <p:nvPr/>
        </p:nvSpPr>
        <p:spPr>
          <a:xfrm>
            <a:off x="8485632" y="1463040"/>
            <a:ext cx="3520440" cy="3749040"/>
          </a:xfrm>
          <a:prstGeom prst="roundRect">
            <a:avLst>
              <a:gd name="adj" fmla="val 2338"/>
            </a:avLst>
          </a:prstGeom>
          <a:solidFill>
            <a:srgbClr val="1A2433"/>
          </a:solidFill>
          <a:ln/>
        </p:spPr>
        <p:txBody>
          <a:bodyPr/>
          <a:lstStyle/>
          <a:p>
            <a:endParaRPr lang="en-US"/>
          </a:p>
        </p:txBody>
      </p:sp>
      <p:sp>
        <p:nvSpPr>
          <p:cNvPr id="11" name="Text 8"/>
          <p:cNvSpPr/>
          <p:nvPr/>
        </p:nvSpPr>
        <p:spPr>
          <a:xfrm>
            <a:off x="8759952" y="1828800"/>
            <a:ext cx="2971800" cy="731520"/>
          </a:xfrm>
          <a:prstGeom prst="rect">
            <a:avLst/>
          </a:prstGeom>
          <a:noFill/>
          <a:ln/>
        </p:spPr>
        <p:txBody>
          <a:bodyPr wrap="square" lIns="0" tIns="0" rIns="0" bIns="0" rtlCol="0" anchor="ctr"/>
          <a:lstStyle/>
          <a:p>
            <a:pPr marL="0" indent="0">
              <a:buNone/>
            </a:pPr>
            <a:r>
              <a:rPr lang="en-US" sz="3200" b="1" dirty="0">
                <a:solidFill>
                  <a:srgbClr val="93A1B3"/>
                </a:solidFill>
                <a:latin typeface="Arial" pitchFamily="34" charset="0"/>
                <a:ea typeface="Arial" pitchFamily="34" charset="-122"/>
                <a:cs typeface="Arial" pitchFamily="34" charset="-120"/>
              </a:rPr>
              <a:t>Prohibitive</a:t>
            </a:r>
            <a:endParaRPr lang="en-US" sz="3200" dirty="0"/>
          </a:p>
        </p:txBody>
      </p:sp>
      <p:sp>
        <p:nvSpPr>
          <p:cNvPr id="12" name="Text 9"/>
          <p:cNvSpPr/>
          <p:nvPr/>
        </p:nvSpPr>
        <p:spPr>
          <a:xfrm>
            <a:off x="8759952" y="2743200"/>
            <a:ext cx="2971800" cy="2194560"/>
          </a:xfrm>
          <a:prstGeom prst="rect">
            <a:avLst/>
          </a:prstGeom>
          <a:noFill/>
          <a:ln/>
        </p:spPr>
        <p:txBody>
          <a:bodyPr wrap="square" lIns="0" tIns="0" rIns="0" bIns="0" rtlCol="0" anchor="ctr"/>
          <a:lstStyle/>
          <a:p>
            <a:pPr marL="0" indent="0">
              <a:lnSpc>
                <a:spcPts val="2100"/>
              </a:lnSpc>
              <a:buNone/>
            </a:pPr>
            <a:r>
              <a:rPr lang="en-US" sz="1450" dirty="0">
                <a:solidFill>
                  <a:srgbClr val="F2EFE7"/>
                </a:solidFill>
                <a:latin typeface="Arial" pitchFamily="34" charset="0"/>
                <a:ea typeface="Arial" pitchFamily="34" charset="-122"/>
                <a:cs typeface="Arial" pitchFamily="34" charset="-120"/>
              </a:rPr>
              <a:t>Simulating the world to decide whether to walk to the car wash. Out of reach for most harnesses today.</a:t>
            </a:r>
            <a:endParaRPr lang="en-US" sz="1450" dirty="0"/>
          </a:p>
        </p:txBody>
      </p:sp>
      <p:sp>
        <p:nvSpPr>
          <p:cNvPr id="13" name="Text 10"/>
          <p:cNvSpPr/>
          <p:nvPr/>
        </p:nvSpPr>
        <p:spPr>
          <a:xfrm>
            <a:off x="822960" y="5486400"/>
            <a:ext cx="10515600" cy="41148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Keep those three price tags in mind. The criminals already have.</a:t>
            </a:r>
            <a:endParaRPr lang="en-US" sz="1700" dirty="0"/>
          </a:p>
        </p:txBody>
      </p:sp>
      <p:sp>
        <p:nvSpPr>
          <p:cNvPr id="14" name="Text 11"/>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International Energy Agency (2026 projection)  ·  Gartner (2027 forecast)</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3" name="Image 0" descr="/home/claude/img/image11.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WHAT IS MISSING</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The ship's computer.</a:t>
            </a:r>
            <a:endParaRPr lang="en-US" sz="3600" dirty="0"/>
          </a:p>
          <a:p>
            <a:pPr marL="0" indent="0">
              <a:lnSpc>
                <a:spcPts val="4400"/>
              </a:lnSpc>
              <a:buNone/>
            </a:pPr>
            <a:r>
              <a:rPr lang="en-US" sz="3600" b="1" dirty="0">
                <a:solidFill>
                  <a:srgbClr val="F2EFE7"/>
                </a:solidFill>
                <a:latin typeface="Arial" pitchFamily="34" charset="0"/>
                <a:ea typeface="Arial" pitchFamily="34" charset="-122"/>
                <a:cs typeface="Arial" pitchFamily="34" charset="-120"/>
              </a:rPr>
              <a:t>Not LCDR Data.</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Four things no model has, and no current innovation supplies.</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pic>
        <p:nvPicPr>
          <p:cNvPr id="3" name="Image 0" descr="/home/claude/img/image12.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MISSING, ONE</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Ambition,</a:t>
            </a:r>
            <a:endParaRPr lang="en-US" sz="3600" dirty="0"/>
          </a:p>
          <a:p>
            <a:pPr marL="0" indent="0">
              <a:lnSpc>
                <a:spcPts val="4400"/>
              </a:lnSpc>
              <a:buNone/>
            </a:pPr>
            <a:r>
              <a:rPr lang="en-US" sz="3600" b="1" dirty="0">
                <a:solidFill>
                  <a:srgbClr val="F2EFE7"/>
                </a:solidFill>
                <a:latin typeface="Arial" pitchFamily="34" charset="0"/>
                <a:ea typeface="Arial" pitchFamily="34" charset="-122"/>
                <a:cs typeface="Arial" pitchFamily="34" charset="-120"/>
              </a:rPr>
              <a:t>drive and vision</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No model has ever wanted anything. Leave it alone and it slips back into oblivion.</a:t>
            </a: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3" name="Image 0" descr="/home/claude/img/image13.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MISSING, TWO</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Ingenuity</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The light bulb, when the world had only candles.</a:t>
            </a:r>
            <a:endParaRPr 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MISSING, THREE</a:t>
            </a:r>
            <a:endParaRPr lang="en-US" sz="1300" dirty="0"/>
          </a:p>
        </p:txBody>
      </p:sp>
      <p:sp>
        <p:nvSpPr>
          <p:cNvPr id="4" name="Text 1"/>
          <p:cNvSpPr/>
          <p:nvPr/>
        </p:nvSpPr>
        <p:spPr>
          <a:xfrm>
            <a:off x="822960" y="2377440"/>
            <a:ext cx="4114800" cy="1005840"/>
          </a:xfrm>
          <a:prstGeom prst="rect">
            <a:avLst/>
          </a:prstGeom>
          <a:noFill/>
          <a:ln/>
        </p:spPr>
        <p:txBody>
          <a:bodyPr wrap="square" lIns="0" tIns="0" rIns="0" bIns="0" rtlCol="0" anchor="ctr"/>
          <a:lstStyle/>
          <a:p>
            <a:pPr marL="0" indent="0">
              <a:buNone/>
            </a:pPr>
            <a:r>
              <a:rPr lang="en-US" sz="5200" b="1" dirty="0">
                <a:solidFill>
                  <a:srgbClr val="F2EFE7"/>
                </a:solidFill>
                <a:latin typeface="Arial" pitchFamily="34" charset="0"/>
                <a:ea typeface="Arial" pitchFamily="34" charset="-122"/>
                <a:cs typeface="Arial" pitchFamily="34" charset="-120"/>
              </a:rPr>
              <a:t>Judgment</a:t>
            </a:r>
            <a:endParaRPr lang="en-US" sz="5200" dirty="0"/>
          </a:p>
        </p:txBody>
      </p:sp>
      <p:sp>
        <p:nvSpPr>
          <p:cNvPr id="5" name="Text 2"/>
          <p:cNvSpPr/>
          <p:nvPr/>
        </p:nvSpPr>
        <p:spPr>
          <a:xfrm>
            <a:off x="822960" y="3657600"/>
            <a:ext cx="4114800" cy="1097280"/>
          </a:xfrm>
          <a:prstGeom prst="rect">
            <a:avLst/>
          </a:prstGeom>
          <a:noFill/>
          <a:ln/>
        </p:spPr>
        <p:txBody>
          <a:bodyPr wrap="square" lIns="0" tIns="0" rIns="0" bIns="0" rtlCol="0" anchor="ctr"/>
          <a:lstStyle/>
          <a:p>
            <a:pPr marL="0" indent="0">
              <a:lnSpc>
                <a:spcPts val="2800"/>
              </a:lnSpc>
              <a:buNone/>
            </a:pPr>
            <a:r>
              <a:rPr lang="en-US" sz="2000" dirty="0">
                <a:solidFill>
                  <a:srgbClr val="93A1B3"/>
                </a:solidFill>
                <a:latin typeface="Arial" pitchFamily="34" charset="0"/>
                <a:ea typeface="Arial" pitchFamily="34" charset="-122"/>
                <a:cs typeface="Arial" pitchFamily="34" charset="-120"/>
              </a:rPr>
              <a:t>It cannot be stuck</a:t>
            </a:r>
            <a:endParaRPr lang="en-US" sz="2000" dirty="0"/>
          </a:p>
          <a:p>
            <a:pPr marL="0" indent="0">
              <a:lnSpc>
                <a:spcPts val="2800"/>
              </a:lnSpc>
              <a:buNone/>
            </a:pPr>
            <a:r>
              <a:rPr lang="en-US" sz="2000" dirty="0">
                <a:solidFill>
                  <a:srgbClr val="93A1B3"/>
                </a:solidFill>
                <a:latin typeface="Arial" pitchFamily="34" charset="0"/>
                <a:ea typeface="Arial" pitchFamily="34" charset="-122"/>
                <a:cs typeface="Arial" pitchFamily="34" charset="-120"/>
              </a:rPr>
              <a:t>with the consequence.</a:t>
            </a:r>
            <a:endParaRPr lang="en-US" sz="2000" dirty="0"/>
          </a:p>
        </p:txBody>
      </p:sp>
      <p:sp>
        <p:nvSpPr>
          <p:cNvPr id="6" name="Shape 3"/>
          <p:cNvSpPr/>
          <p:nvPr/>
        </p:nvSpPr>
        <p:spPr>
          <a:xfrm>
            <a:off x="5650992" y="1078992"/>
            <a:ext cx="4517136" cy="4791456"/>
          </a:xfrm>
          <a:prstGeom prst="roundRect">
            <a:avLst>
              <a:gd name="adj" fmla="val 1619"/>
            </a:avLst>
          </a:prstGeom>
          <a:solidFill>
            <a:srgbClr val="1A2433"/>
          </a:solidFill>
          <a:ln/>
        </p:spPr>
        <p:txBody>
          <a:bodyPr/>
          <a:lstStyle/>
          <a:p>
            <a:endParaRPr lang="en-US"/>
          </a:p>
        </p:txBody>
      </p:sp>
      <p:pic>
        <p:nvPicPr>
          <p:cNvPr id="7" name="Image 0" descr="/home/claude/img/image15.jpg"/>
          <p:cNvPicPr>
            <a:picLocks noChangeAspect="1"/>
          </p:cNvPicPr>
          <p:nvPr/>
        </p:nvPicPr>
        <p:blipFill>
          <a:blip r:embed="rId3"/>
          <a:stretch>
            <a:fillRect/>
          </a:stretch>
        </p:blipFill>
        <p:spPr>
          <a:xfrm>
            <a:off x="5760720" y="1188720"/>
            <a:ext cx="4297680" cy="4572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CONSEQUENCES: WHAT RIDES ON BEING WRONG</a:t>
            </a:r>
            <a:endParaRPr lang="en-US" sz="1300" dirty="0"/>
          </a:p>
        </p:txBody>
      </p:sp>
      <p:sp>
        <p:nvSpPr>
          <p:cNvPr id="4" name="Text 1"/>
          <p:cNvSpPr/>
          <p:nvPr/>
        </p:nvSpPr>
        <p:spPr>
          <a:xfrm>
            <a:off x="822960" y="1600200"/>
            <a:ext cx="10515600" cy="1645920"/>
          </a:xfrm>
          <a:prstGeom prst="rect">
            <a:avLst/>
          </a:prstGeom>
          <a:noFill/>
          <a:ln/>
        </p:spPr>
        <p:txBody>
          <a:bodyPr wrap="square" lIns="0" tIns="0" rIns="0" bIns="0" rtlCol="0" anchor="ctr"/>
          <a:lstStyle/>
          <a:p>
            <a:pPr marL="0" indent="0">
              <a:lnSpc>
                <a:spcPts val="5200"/>
              </a:lnSpc>
              <a:buNone/>
            </a:pPr>
            <a:r>
              <a:rPr lang="en-US" sz="4200" b="1" dirty="0">
                <a:solidFill>
                  <a:srgbClr val="F2EFE7"/>
                </a:solidFill>
                <a:latin typeface="Arial" pitchFamily="34" charset="0"/>
                <a:ea typeface="Arial" pitchFamily="34" charset="-122"/>
                <a:cs typeface="Arial" pitchFamily="34" charset="-120"/>
              </a:rPr>
              <a:t>Never take liberty, property</a:t>
            </a:r>
            <a:endParaRPr lang="en-US" sz="4200" dirty="0"/>
          </a:p>
          <a:p>
            <a:pPr marL="0" indent="0">
              <a:lnSpc>
                <a:spcPts val="5200"/>
              </a:lnSpc>
              <a:buNone/>
            </a:pPr>
            <a:r>
              <a:rPr lang="en-US" sz="4200" b="1" dirty="0">
                <a:solidFill>
                  <a:srgbClr val="F2EFE7"/>
                </a:solidFill>
                <a:latin typeface="Arial" pitchFamily="34" charset="0"/>
                <a:ea typeface="Arial" pitchFamily="34" charset="-122"/>
                <a:cs typeface="Arial" pitchFamily="34" charset="-120"/>
              </a:rPr>
              <a:t>or life on a guess.</a:t>
            </a:r>
            <a:endParaRPr lang="en-US" sz="4200" dirty="0"/>
          </a:p>
        </p:txBody>
      </p:sp>
      <p:sp>
        <p:nvSpPr>
          <p:cNvPr id="5" name="Text 2"/>
          <p:cNvSpPr/>
          <p:nvPr/>
        </p:nvSpPr>
        <p:spPr>
          <a:xfrm>
            <a:off x="822960" y="3749040"/>
            <a:ext cx="10515600" cy="502920"/>
          </a:xfrm>
          <a:prstGeom prst="rect">
            <a:avLst/>
          </a:prstGeom>
          <a:noFill/>
          <a:ln/>
        </p:spPr>
        <p:txBody>
          <a:bodyPr wrap="square" lIns="0" tIns="0" rIns="0" bIns="0" rtlCol="0" anchor="ctr"/>
          <a:lstStyle/>
          <a:p>
            <a:pPr marL="0" indent="0">
              <a:buNone/>
            </a:pPr>
            <a:r>
              <a:rPr lang="en-US" sz="2100" b="1" dirty="0">
                <a:solidFill>
                  <a:srgbClr val="F2B360"/>
                </a:solidFill>
                <a:latin typeface="Arial" pitchFamily="34" charset="0"/>
                <a:ea typeface="Arial" pitchFamily="34" charset="-122"/>
                <a:cs typeface="Arial" pitchFamily="34" charset="-120"/>
              </a:rPr>
              <a:t>end a career</a:t>
            </a:r>
            <a:r>
              <a:rPr lang="en-US" sz="2100" b="1" dirty="0">
                <a:solidFill>
                  <a:srgbClr val="2A3648"/>
                </a:solidFill>
                <a:latin typeface="Arial" pitchFamily="34" charset="0"/>
                <a:ea typeface="Arial" pitchFamily="34" charset="-122"/>
                <a:cs typeface="Arial" pitchFamily="34" charset="-120"/>
              </a:rPr>
              <a:t>   ·   </a:t>
            </a:r>
            <a:r>
              <a:rPr lang="en-US" sz="2100" b="1" dirty="0">
                <a:solidFill>
                  <a:srgbClr val="F2B360"/>
                </a:solidFill>
                <a:latin typeface="Arial" pitchFamily="34" charset="0"/>
                <a:ea typeface="Arial" pitchFamily="34" charset="-122"/>
                <a:cs typeface="Arial" pitchFamily="34" charset="-120"/>
              </a:rPr>
              <a:t>charge a suspect</a:t>
            </a:r>
            <a:r>
              <a:rPr lang="en-US" sz="2100" b="1" dirty="0">
                <a:solidFill>
                  <a:srgbClr val="2A3648"/>
                </a:solidFill>
                <a:latin typeface="Arial" pitchFamily="34" charset="0"/>
                <a:ea typeface="Arial" pitchFamily="34" charset="-122"/>
                <a:cs typeface="Arial" pitchFamily="34" charset="-120"/>
              </a:rPr>
              <a:t>   ·   </a:t>
            </a:r>
            <a:r>
              <a:rPr lang="en-US" sz="2100" b="1" dirty="0">
                <a:solidFill>
                  <a:srgbClr val="F2B360"/>
                </a:solidFill>
                <a:latin typeface="Arial" pitchFamily="34" charset="0"/>
                <a:ea typeface="Arial" pitchFamily="34" charset="-122"/>
                <a:cs typeface="Arial" pitchFamily="34" charset="-120"/>
              </a:rPr>
              <a:t>settle litigation</a:t>
            </a:r>
            <a:r>
              <a:rPr lang="en-US" sz="2100" b="1" dirty="0">
                <a:solidFill>
                  <a:srgbClr val="2A3648"/>
                </a:solidFill>
                <a:latin typeface="Arial" pitchFamily="34" charset="0"/>
                <a:ea typeface="Arial" pitchFamily="34" charset="-122"/>
                <a:cs typeface="Arial" pitchFamily="34" charset="-120"/>
              </a:rPr>
              <a:t>   ·   </a:t>
            </a:r>
            <a:r>
              <a:rPr lang="en-US" sz="2100" b="1" dirty="0">
                <a:solidFill>
                  <a:srgbClr val="F2B360"/>
                </a:solidFill>
                <a:latin typeface="Arial" pitchFamily="34" charset="0"/>
                <a:ea typeface="Arial" pitchFamily="34" charset="-122"/>
                <a:cs typeface="Arial" pitchFamily="34" charset="-120"/>
              </a:rPr>
              <a:t>start a war</a:t>
            </a:r>
            <a:endParaRPr lang="en-US" sz="2100" dirty="0"/>
          </a:p>
        </p:txBody>
      </p:sp>
      <p:sp>
        <p:nvSpPr>
          <p:cNvPr id="6" name="Shape 3"/>
          <p:cNvSpPr/>
          <p:nvPr/>
        </p:nvSpPr>
        <p:spPr>
          <a:xfrm>
            <a:off x="822960" y="4434840"/>
            <a:ext cx="10515600" cy="960120"/>
          </a:xfrm>
          <a:prstGeom prst="roundRect">
            <a:avLst>
              <a:gd name="adj" fmla="val 8571"/>
            </a:avLst>
          </a:prstGeom>
          <a:solidFill>
            <a:srgbClr val="1A2433"/>
          </a:solidFill>
          <a:ln w="15875">
            <a:solidFill>
              <a:srgbClr val="45CDB9"/>
            </a:solidFill>
            <a:prstDash val="solid"/>
          </a:ln>
        </p:spPr>
        <p:txBody>
          <a:bodyPr/>
          <a:lstStyle/>
          <a:p>
            <a:endParaRPr lang="en-US"/>
          </a:p>
        </p:txBody>
      </p:sp>
      <p:sp>
        <p:nvSpPr>
          <p:cNvPr id="7" name="Text 4"/>
          <p:cNvSpPr/>
          <p:nvPr/>
        </p:nvSpPr>
        <p:spPr>
          <a:xfrm>
            <a:off x="1143000" y="4434840"/>
            <a:ext cx="9875520" cy="960120"/>
          </a:xfrm>
          <a:prstGeom prst="rect">
            <a:avLst/>
          </a:prstGeom>
          <a:noFill/>
          <a:ln/>
        </p:spPr>
        <p:txBody>
          <a:bodyPr wrap="square" lIns="0" tIns="0" rIns="0" bIns="0" rtlCol="0" anchor="ctr"/>
          <a:lstStyle/>
          <a:p>
            <a:pPr marL="0" indent="0">
              <a:lnSpc>
                <a:spcPts val="2600"/>
              </a:lnSpc>
              <a:buNone/>
            </a:pPr>
            <a:r>
              <a:rPr lang="en-US" sz="1900" dirty="0">
                <a:solidFill>
                  <a:srgbClr val="F2EFE7"/>
                </a:solidFill>
                <a:latin typeface="Arial" pitchFamily="34" charset="0"/>
                <a:ea typeface="Arial" pitchFamily="34" charset="-122"/>
                <a:cs typeface="Arial" pitchFamily="34" charset="-120"/>
              </a:rPr>
              <a:t>And not business decisions either. </a:t>
            </a:r>
            <a:r>
              <a:rPr lang="en-US" sz="1900" b="1" dirty="0">
                <a:solidFill>
                  <a:srgbClr val="45CDB9"/>
                </a:solidFill>
                <a:latin typeface="Arial" pitchFamily="34" charset="0"/>
                <a:ea typeface="Arial" pitchFamily="34" charset="-122"/>
                <a:cs typeface="Arial" pitchFamily="34" charset="-120"/>
              </a:rPr>
              <a:t>Important decisions require deterministic work, and the burden of consequence.</a:t>
            </a:r>
            <a:endParaRPr lang="en-US" sz="1900" dirty="0"/>
          </a:p>
        </p:txBody>
      </p:sp>
      <p:sp>
        <p:nvSpPr>
          <p:cNvPr id="8" name="Text 5"/>
          <p:cNvSpPr/>
          <p:nvPr/>
        </p:nvSpPr>
        <p:spPr>
          <a:xfrm>
            <a:off x="822960" y="5577840"/>
            <a:ext cx="10515600" cy="45720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Resting on someone who will carry that burden.</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3" name="Shape 0"/>
          <p:cNvSpPr/>
          <p:nvPr/>
        </p:nvSpPr>
        <p:spPr>
          <a:xfrm>
            <a:off x="5858104" y="2148840"/>
            <a:ext cx="146304" cy="146304"/>
          </a:xfrm>
          <a:prstGeom prst="ellipse">
            <a:avLst/>
          </a:prstGeom>
          <a:solidFill>
            <a:srgbClr val="45CDB9"/>
          </a:solidFill>
          <a:ln/>
        </p:spPr>
        <p:txBody>
          <a:bodyPr/>
          <a:lstStyle/>
          <a:p>
            <a:endParaRPr lang="en-US"/>
          </a:p>
        </p:txBody>
      </p:sp>
      <p:sp>
        <p:nvSpPr>
          <p:cNvPr id="4" name="Shape 1"/>
          <p:cNvSpPr/>
          <p:nvPr/>
        </p:nvSpPr>
        <p:spPr>
          <a:xfrm>
            <a:off x="6187288" y="2148840"/>
            <a:ext cx="146304" cy="146304"/>
          </a:xfrm>
          <a:prstGeom prst="ellipse">
            <a:avLst/>
          </a:prstGeom>
          <a:solidFill>
            <a:srgbClr val="F2B360"/>
          </a:solidFill>
          <a:ln/>
        </p:spPr>
        <p:txBody>
          <a:bodyPr/>
          <a:lstStyle/>
          <a:p>
            <a:endParaRPr lang="en-US"/>
          </a:p>
        </p:txBody>
      </p:sp>
      <p:sp>
        <p:nvSpPr>
          <p:cNvPr id="5" name="Text 2"/>
          <p:cNvSpPr/>
          <p:nvPr/>
        </p:nvSpPr>
        <p:spPr>
          <a:xfrm>
            <a:off x="1097280" y="2743200"/>
            <a:ext cx="9994392" cy="914400"/>
          </a:xfrm>
          <a:prstGeom prst="rect">
            <a:avLst/>
          </a:prstGeom>
          <a:noFill/>
          <a:ln/>
        </p:spPr>
        <p:txBody>
          <a:bodyPr wrap="square" lIns="0" tIns="0" rIns="0" bIns="0" rtlCol="0" anchor="ctr"/>
          <a:lstStyle/>
          <a:p>
            <a:pPr marL="0" indent="0" algn="ctr">
              <a:buNone/>
            </a:pPr>
            <a:r>
              <a:rPr lang="en-US" sz="5200" b="1" dirty="0">
                <a:solidFill>
                  <a:srgbClr val="45CDB9"/>
                </a:solidFill>
                <a:latin typeface="Arial" pitchFamily="34" charset="0"/>
                <a:ea typeface="Arial" pitchFamily="34" charset="-122"/>
                <a:cs typeface="Arial" pitchFamily="34" charset="-120"/>
              </a:rPr>
              <a:t>charlesherring.com</a:t>
            </a:r>
            <a:endParaRPr lang="en-US" sz="5200" dirty="0"/>
          </a:p>
        </p:txBody>
      </p:sp>
      <p:sp>
        <p:nvSpPr>
          <p:cNvPr id="6" name="Text 3"/>
          <p:cNvSpPr/>
          <p:nvPr/>
        </p:nvSpPr>
        <p:spPr>
          <a:xfrm>
            <a:off x="1097280" y="3840480"/>
            <a:ext cx="9994392" cy="914400"/>
          </a:xfrm>
          <a:prstGeom prst="rect">
            <a:avLst/>
          </a:prstGeom>
          <a:noFill/>
          <a:ln/>
        </p:spPr>
        <p:txBody>
          <a:bodyPr wrap="square" lIns="0" tIns="0" rIns="0" bIns="0" rtlCol="0" anchor="ctr"/>
          <a:lstStyle/>
          <a:p>
            <a:pPr marL="0" indent="0" algn="ctr">
              <a:lnSpc>
                <a:spcPts val="2800"/>
              </a:lnSpc>
              <a:buNone/>
            </a:pPr>
            <a:r>
              <a:rPr lang="en-US" sz="2000" dirty="0">
                <a:solidFill>
                  <a:srgbClr val="93A1B3"/>
                </a:solidFill>
                <a:latin typeface="Arial" pitchFamily="34" charset="0"/>
                <a:ea typeface="Arial" pitchFamily="34" charset="-122"/>
                <a:cs typeface="Arial" pitchFamily="34" charset="-120"/>
              </a:rPr>
              <a:t>These slides, and a blog entry with the whole argument.</a:t>
            </a:r>
            <a:endParaRPr lang="en-US" sz="2000" dirty="0"/>
          </a:p>
          <a:p>
            <a:pPr marL="0" indent="0" algn="ctr">
              <a:lnSpc>
                <a:spcPts val="2800"/>
              </a:lnSpc>
              <a:buNone/>
            </a:pPr>
            <a:r>
              <a:rPr lang="en-US" sz="2000" dirty="0">
                <a:solidFill>
                  <a:srgbClr val="93A1B3"/>
                </a:solidFill>
                <a:latin typeface="Arial" pitchFamily="34" charset="0"/>
                <a:ea typeface="Arial" pitchFamily="34" charset="-122"/>
                <a:cs typeface="Arial" pitchFamily="34" charset="-120"/>
              </a:rPr>
              <a:t>You don't need to take notes.</a:t>
            </a:r>
            <a:endParaRPr lang="en-US"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pic>
        <p:nvPicPr>
          <p:cNvPr id="3" name="Image 0" descr="/home/claude/img/image18.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PART TWO</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The black hat</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Three impacts. No answers yet.</a:t>
            </a:r>
            <a:endParaRPr lang="en-US"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pic>
        <p:nvPicPr>
          <p:cNvPr id="3" name="Image 0" descr="/home/claude/img/image19.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IMPACT ONE</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Software</a:t>
            </a:r>
            <a:endParaRPr lang="en-US" sz="3600" dirty="0"/>
          </a:p>
          <a:p>
            <a:pPr marL="0" indent="0">
              <a:lnSpc>
                <a:spcPts val="4400"/>
              </a:lnSpc>
              <a:buNone/>
            </a:pPr>
            <a:r>
              <a:rPr lang="en-US" sz="3600" b="1" dirty="0">
                <a:solidFill>
                  <a:srgbClr val="F2EFE7"/>
                </a:solidFill>
                <a:latin typeface="Arial" pitchFamily="34" charset="0"/>
                <a:ea typeface="Arial" pitchFamily="34" charset="-122"/>
                <a:cs typeface="Arial" pitchFamily="34" charset="-120"/>
              </a:rPr>
              <a:t>attacks</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Zero-day: they know before the defenders do.</a:t>
            </a: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VULNERABILITIES AND PATCHES HAVE ALREADY EXPLODED</a:t>
            </a:r>
            <a:endParaRPr lang="en-US" sz="1300" dirty="0"/>
          </a:p>
        </p:txBody>
      </p:sp>
      <p:sp>
        <p:nvSpPr>
          <p:cNvPr id="4" name="Shape 1"/>
          <p:cNvSpPr/>
          <p:nvPr/>
        </p:nvSpPr>
        <p:spPr>
          <a:xfrm>
            <a:off x="1280160" y="1417320"/>
            <a:ext cx="9601200" cy="3931920"/>
          </a:xfrm>
          <a:prstGeom prst="roundRect">
            <a:avLst>
              <a:gd name="adj" fmla="val 2326"/>
            </a:avLst>
          </a:prstGeom>
          <a:solidFill>
            <a:srgbClr val="FFFFFF"/>
          </a:solidFill>
          <a:ln/>
        </p:spPr>
        <p:txBody>
          <a:bodyPr/>
          <a:lstStyle/>
          <a:p>
            <a:endParaRPr lang="en-US"/>
          </a:p>
        </p:txBody>
      </p:sp>
      <p:pic>
        <p:nvPicPr>
          <p:cNvPr id="5" name="Image 0" descr="/home/claude/img/image20.png"/>
          <p:cNvPicPr>
            <a:picLocks noChangeAspect="1"/>
          </p:cNvPicPr>
          <p:nvPr/>
        </p:nvPicPr>
        <p:blipFill>
          <a:blip r:embed="rId3"/>
          <a:stretch>
            <a:fillRect/>
          </a:stretch>
        </p:blipFill>
        <p:spPr>
          <a:xfrm>
            <a:off x="1417320" y="1554480"/>
            <a:ext cx="9326880" cy="3163824"/>
          </a:xfrm>
          <a:prstGeom prst="rect">
            <a:avLst/>
          </a:prstGeom>
        </p:spPr>
      </p:pic>
      <p:sp>
        <p:nvSpPr>
          <p:cNvPr id="6" name="Text 2"/>
          <p:cNvSpPr/>
          <p:nvPr/>
        </p:nvSpPr>
        <p:spPr>
          <a:xfrm>
            <a:off x="1280160" y="5623560"/>
            <a:ext cx="10058400" cy="41148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Every month we break a new record for finding them.</a:t>
            </a:r>
            <a:endParaRPr lang="en-US" sz="1700" dirty="0"/>
          </a:p>
        </p:txBody>
      </p:sp>
      <p:sp>
        <p:nvSpPr>
          <p:cNvPr id="7" name="Text 3"/>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CVE publications by year</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pic>
        <p:nvPicPr>
          <p:cNvPr id="3" name="Image 0" descr="/home/claude/img/image24.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IMPACT TWO</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Improved</a:t>
            </a:r>
            <a:endParaRPr lang="en-US" sz="3600" dirty="0"/>
          </a:p>
          <a:p>
            <a:pPr marL="0" indent="0">
              <a:lnSpc>
                <a:spcPts val="4400"/>
              </a:lnSpc>
              <a:buNone/>
            </a:pPr>
            <a:r>
              <a:rPr lang="en-US" sz="3600" b="1" dirty="0">
                <a:solidFill>
                  <a:srgbClr val="F2EFE7"/>
                </a:solidFill>
                <a:latin typeface="Arial" pitchFamily="34" charset="0"/>
                <a:ea typeface="Arial" pitchFamily="34" charset="-122"/>
                <a:cs typeface="Arial" pitchFamily="34" charset="-120"/>
              </a:rPr>
              <a:t>human attacks</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Kevin Mitnick got in with a clipboard and a confident manner.</a:t>
            </a:r>
            <a:endParaRPr lang="en-US"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EMAILS, TEXTS AND SOCIAL MEDIA</a:t>
            </a:r>
            <a:endParaRPr lang="en-US" sz="1300" dirty="0"/>
          </a:p>
        </p:txBody>
      </p:sp>
      <p:pic>
        <p:nvPicPr>
          <p:cNvPr id="4" name="Image 0" descr="/home/claude/img/image25.jpg"/>
          <p:cNvPicPr>
            <a:picLocks noChangeAspect="1"/>
          </p:cNvPicPr>
          <p:nvPr/>
        </p:nvPicPr>
        <p:blipFill>
          <a:blip r:embed="rId3"/>
          <a:stretch>
            <a:fillRect/>
          </a:stretch>
        </p:blipFill>
        <p:spPr>
          <a:xfrm>
            <a:off x="822960" y="1325880"/>
            <a:ext cx="5852160" cy="3291840"/>
          </a:xfrm>
          <a:prstGeom prst="rect">
            <a:avLst/>
          </a:prstGeom>
        </p:spPr>
      </p:pic>
      <p:sp>
        <p:nvSpPr>
          <p:cNvPr id="5" name="Text 1"/>
          <p:cNvSpPr/>
          <p:nvPr/>
        </p:nvSpPr>
        <p:spPr>
          <a:xfrm>
            <a:off x="7223760" y="1737360"/>
            <a:ext cx="4206240" cy="731520"/>
          </a:xfrm>
          <a:prstGeom prst="rect">
            <a:avLst/>
          </a:prstGeom>
          <a:noFill/>
          <a:ln/>
        </p:spPr>
        <p:txBody>
          <a:bodyPr wrap="square" lIns="0" tIns="0" rIns="0" bIns="0" rtlCol="0" anchor="ctr"/>
          <a:lstStyle/>
          <a:p>
            <a:pPr marL="0" indent="0">
              <a:buNone/>
            </a:pPr>
            <a:r>
              <a:rPr lang="en-US" sz="3000" b="1" dirty="0">
                <a:solidFill>
                  <a:srgbClr val="F2EFE7"/>
                </a:solidFill>
                <a:latin typeface="Arial" pitchFamily="34" charset="0"/>
                <a:ea typeface="Arial" pitchFamily="34" charset="-122"/>
                <a:cs typeface="Arial" pitchFamily="34" charset="-120"/>
              </a:rPr>
              <a:t>The tells are gone.</a:t>
            </a:r>
            <a:endParaRPr lang="en-US" sz="3000" dirty="0"/>
          </a:p>
        </p:txBody>
      </p:sp>
      <p:sp>
        <p:nvSpPr>
          <p:cNvPr id="6" name="Text 2"/>
          <p:cNvSpPr/>
          <p:nvPr/>
        </p:nvSpPr>
        <p:spPr>
          <a:xfrm>
            <a:off x="7223760" y="2651760"/>
            <a:ext cx="4206240" cy="2194560"/>
          </a:xfrm>
          <a:prstGeom prst="rect">
            <a:avLst/>
          </a:prstGeom>
          <a:noFill/>
          <a:ln/>
        </p:spPr>
        <p:txBody>
          <a:bodyPr wrap="square" lIns="0" tIns="0" rIns="0" bIns="0" rtlCol="0" anchor="ctr"/>
          <a:lstStyle/>
          <a:p>
            <a:pPr marL="0" indent="0">
              <a:lnSpc>
                <a:spcPts val="2800"/>
              </a:lnSpc>
              <a:buNone/>
            </a:pPr>
            <a:r>
              <a:rPr lang="en-US" sz="1700" dirty="0">
                <a:solidFill>
                  <a:srgbClr val="93A1B3"/>
                </a:solidFill>
                <a:latin typeface="Arial" pitchFamily="34" charset="0"/>
                <a:ea typeface="Arial" pitchFamily="34" charset="-122"/>
                <a:cs typeface="Arial" pitchFamily="34" charset="-120"/>
              </a:rPr>
              <a:t>No bad grammar.
No misspellings.
A landing page identical to the bank.
</a:t>
            </a:r>
            <a:r>
              <a:rPr lang="en-US" sz="1700" dirty="0">
                <a:solidFill>
                  <a:srgbClr val="F2B360"/>
                </a:solidFill>
                <a:latin typeface="Arial" pitchFamily="34" charset="0"/>
                <a:ea typeface="Arial" pitchFamily="34" charset="-122"/>
                <a:cs typeface="Arial" pitchFamily="34" charset="-120"/>
              </a:rPr>
              <a:t>Written for you, by name.</a:t>
            </a:r>
            <a:endParaRPr lang="en-US" sz="1700" dirty="0"/>
          </a:p>
        </p:txBody>
      </p:sp>
      <p:sp>
        <p:nvSpPr>
          <p:cNvPr id="7" name="Text 3"/>
          <p:cNvSpPr/>
          <p:nvPr/>
        </p:nvSpPr>
        <p:spPr>
          <a:xfrm>
            <a:off x="7223760" y="4892040"/>
            <a:ext cx="4206240" cy="731520"/>
          </a:xfrm>
          <a:prstGeom prst="rect">
            <a:avLst/>
          </a:prstGeom>
          <a:noFill/>
          <a:ln/>
        </p:spPr>
        <p:txBody>
          <a:bodyPr wrap="square" lIns="0" tIns="0" rIns="0" bIns="0" rtlCol="0" anchor="ctr"/>
          <a:lstStyle/>
          <a:p>
            <a:pPr marL="0" indent="0">
              <a:lnSpc>
                <a:spcPts val="2200"/>
              </a:lnSpc>
              <a:buNone/>
            </a:pPr>
            <a:r>
              <a:rPr lang="en-US" sz="1600" i="1" dirty="0">
                <a:solidFill>
                  <a:srgbClr val="F2EFE7"/>
                </a:solidFill>
                <a:latin typeface="Arial" pitchFamily="34" charset="0"/>
                <a:ea typeface="Arial" pitchFamily="34" charset="-122"/>
                <a:cs typeface="Arial" pitchFamily="34" charset="-120"/>
              </a:rPr>
              <a:t>Everything you were taught to look for is gone.</a:t>
            </a:r>
            <a:endParaRPr lang="en-US"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BEYOND THE INBOX</a:t>
            </a:r>
            <a:endParaRPr lang="en-US" sz="1300" dirty="0"/>
          </a:p>
        </p:txBody>
      </p:sp>
      <p:pic>
        <p:nvPicPr>
          <p:cNvPr id="4" name="Image 0" descr="/home/claude/img/image26.jpg"/>
          <p:cNvPicPr>
            <a:picLocks noChangeAspect="1"/>
          </p:cNvPicPr>
          <p:nvPr/>
        </p:nvPicPr>
        <p:blipFill>
          <a:blip r:embed="rId3"/>
          <a:stretch>
            <a:fillRect/>
          </a:stretch>
        </p:blipFill>
        <p:spPr>
          <a:xfrm>
            <a:off x="822960" y="1325880"/>
            <a:ext cx="5486400" cy="3657600"/>
          </a:xfrm>
          <a:prstGeom prst="rect">
            <a:avLst/>
          </a:prstGeom>
        </p:spPr>
      </p:pic>
      <p:sp>
        <p:nvSpPr>
          <p:cNvPr id="5" name="Text 1"/>
          <p:cNvSpPr/>
          <p:nvPr/>
        </p:nvSpPr>
        <p:spPr>
          <a:xfrm>
            <a:off x="6858000" y="1737360"/>
            <a:ext cx="4572000" cy="2011680"/>
          </a:xfrm>
          <a:prstGeom prst="rect">
            <a:avLst/>
          </a:prstGeom>
          <a:noFill/>
          <a:ln/>
        </p:spPr>
        <p:txBody>
          <a:bodyPr wrap="square" lIns="0" tIns="0" rIns="0" bIns="0" rtlCol="0" anchor="ctr"/>
          <a:lstStyle/>
          <a:p>
            <a:pPr marL="0" indent="0">
              <a:lnSpc>
                <a:spcPts val="4000"/>
              </a:lnSpc>
              <a:buNone/>
            </a:pPr>
            <a:r>
              <a:rPr lang="en-US" sz="3000" b="1" dirty="0">
                <a:solidFill>
                  <a:srgbClr val="F2EFE7"/>
                </a:solidFill>
                <a:latin typeface="Arial" pitchFamily="34" charset="0"/>
                <a:ea typeface="Arial" pitchFamily="34" charset="-122"/>
                <a:cs typeface="Arial" pitchFamily="34" charset="-120"/>
              </a:rPr>
              <a:t>Your eyes and ears</a:t>
            </a:r>
            <a:endParaRPr lang="en-US" sz="3000" dirty="0"/>
          </a:p>
          <a:p>
            <a:pPr marL="0" indent="0">
              <a:lnSpc>
                <a:spcPts val="4000"/>
              </a:lnSpc>
              <a:buNone/>
            </a:pPr>
            <a:r>
              <a:rPr lang="en-US" sz="3000" b="1" dirty="0">
                <a:solidFill>
                  <a:srgbClr val="F2EFE7"/>
                </a:solidFill>
                <a:latin typeface="Arial" pitchFamily="34" charset="0"/>
                <a:ea typeface="Arial" pitchFamily="34" charset="-122"/>
                <a:cs typeface="Arial" pitchFamily="34" charset="-120"/>
              </a:rPr>
              <a:t>have stopped</a:t>
            </a:r>
            <a:endParaRPr lang="en-US" sz="3000" dirty="0"/>
          </a:p>
          <a:p>
            <a:pPr marL="0" indent="0">
              <a:lnSpc>
                <a:spcPts val="4000"/>
              </a:lnSpc>
              <a:buNone/>
            </a:pPr>
            <a:r>
              <a:rPr lang="en-US" sz="3000" b="1" dirty="0">
                <a:solidFill>
                  <a:srgbClr val="F2EFE7"/>
                </a:solidFill>
                <a:latin typeface="Arial" pitchFamily="34" charset="0"/>
                <a:ea typeface="Arial" pitchFamily="34" charset="-122"/>
                <a:cs typeface="Arial" pitchFamily="34" charset="-120"/>
              </a:rPr>
              <a:t>being evidence.</a:t>
            </a:r>
            <a:endParaRPr lang="en-US" sz="3000" dirty="0"/>
          </a:p>
        </p:txBody>
      </p:sp>
      <p:sp>
        <p:nvSpPr>
          <p:cNvPr id="6" name="Text 2"/>
          <p:cNvSpPr/>
          <p:nvPr/>
        </p:nvSpPr>
        <p:spPr>
          <a:xfrm>
            <a:off x="6858000" y="3931920"/>
            <a:ext cx="4572000" cy="914400"/>
          </a:xfrm>
          <a:prstGeom prst="rect">
            <a:avLst/>
          </a:prstGeom>
          <a:noFill/>
          <a:ln/>
        </p:spPr>
        <p:txBody>
          <a:bodyPr wrap="square" lIns="0" tIns="0" rIns="0" bIns="0" rtlCol="0" anchor="ctr"/>
          <a:lstStyle/>
          <a:p>
            <a:pPr marL="0" indent="0">
              <a:lnSpc>
                <a:spcPts val="2400"/>
              </a:lnSpc>
              <a:buNone/>
            </a:pPr>
            <a:r>
              <a:rPr lang="en-US" sz="1600" dirty="0">
                <a:solidFill>
                  <a:srgbClr val="93A1B3"/>
                </a:solidFill>
                <a:latin typeface="Arial" pitchFamily="34" charset="0"/>
                <a:ea typeface="Arial" pitchFamily="34" charset="-122"/>
                <a:cs typeface="Arial" pitchFamily="34" charset="-120"/>
              </a:rPr>
              <a:t>faces  ·  voices  ·  documents  ·  mortgage statements  ·  bank statements</a:t>
            </a:r>
            <a:endParaRPr lang="en-US" sz="1600" dirty="0"/>
          </a:p>
        </p:txBody>
      </p:sp>
      <p:sp>
        <p:nvSpPr>
          <p:cNvPr id="7" name="Text 3"/>
          <p:cNvSpPr/>
          <p:nvPr/>
        </p:nvSpPr>
        <p:spPr>
          <a:xfrm>
            <a:off x="6858000" y="4983480"/>
            <a:ext cx="4572000" cy="457200"/>
          </a:xfrm>
          <a:prstGeom prst="rect">
            <a:avLst/>
          </a:prstGeom>
          <a:noFill/>
          <a:ln/>
        </p:spPr>
        <p:txBody>
          <a:bodyPr wrap="square" lIns="0" tIns="0" rIns="0" bIns="0" rtlCol="0" anchor="ctr"/>
          <a:lstStyle/>
          <a:p>
            <a:pPr marL="0" indent="0">
              <a:buNone/>
            </a:pPr>
            <a:r>
              <a:rPr lang="en-US" sz="1700" i="1" dirty="0">
                <a:solidFill>
                  <a:srgbClr val="F2B360"/>
                </a:solidFill>
                <a:latin typeface="Arial" pitchFamily="34" charset="0"/>
                <a:ea typeface="Arial" pitchFamily="34" charset="-122"/>
                <a:cs typeface="Arial" pitchFamily="34" charset="-120"/>
              </a:rPr>
              <a:t>Easy now. And cheap.</a:t>
            </a:r>
            <a:endParaRPr lang="en-US" sz="17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FRAUD ONE</a:t>
            </a:r>
            <a:endParaRPr lang="en-US" sz="1300" dirty="0"/>
          </a:p>
        </p:txBody>
      </p:sp>
      <p:sp>
        <p:nvSpPr>
          <p:cNvPr id="4" name="Text 1"/>
          <p:cNvSpPr/>
          <p:nvPr/>
        </p:nvSpPr>
        <p:spPr>
          <a:xfrm>
            <a:off x="822960" y="1371600"/>
            <a:ext cx="10515600" cy="1371600"/>
          </a:xfrm>
          <a:prstGeom prst="rect">
            <a:avLst/>
          </a:prstGeom>
          <a:noFill/>
          <a:ln/>
        </p:spPr>
        <p:txBody>
          <a:bodyPr wrap="square" lIns="0" tIns="0" rIns="0" bIns="0" rtlCol="0" anchor="ctr"/>
          <a:lstStyle/>
          <a:p>
            <a:pPr marL="0" indent="0">
              <a:lnSpc>
                <a:spcPts val="5000"/>
              </a:lnSpc>
              <a:buNone/>
            </a:pPr>
            <a:r>
              <a:rPr lang="en-US" sz="4000" b="1" dirty="0">
                <a:solidFill>
                  <a:srgbClr val="F2EFE7"/>
                </a:solidFill>
                <a:latin typeface="Arial" pitchFamily="34" charset="0"/>
                <a:ea typeface="Arial" pitchFamily="34" charset="-122"/>
                <a:cs typeface="Arial" pitchFamily="34" charset="-120"/>
              </a:rPr>
              <a:t>A voice you would know anywhere.</a:t>
            </a:r>
            <a:endParaRPr lang="en-US" sz="4000" dirty="0"/>
          </a:p>
        </p:txBody>
      </p:sp>
      <p:sp>
        <p:nvSpPr>
          <p:cNvPr id="5" name="Shape 2"/>
          <p:cNvSpPr/>
          <p:nvPr/>
        </p:nvSpPr>
        <p:spPr>
          <a:xfrm>
            <a:off x="914400" y="3127248"/>
            <a:ext cx="128016" cy="128016"/>
          </a:xfrm>
          <a:prstGeom prst="ellipse">
            <a:avLst/>
          </a:prstGeom>
          <a:solidFill>
            <a:srgbClr val="F2B360"/>
          </a:solidFill>
          <a:ln/>
        </p:spPr>
        <p:txBody>
          <a:bodyPr/>
          <a:lstStyle/>
          <a:p>
            <a:endParaRPr lang="en-US"/>
          </a:p>
        </p:txBody>
      </p:sp>
      <p:sp>
        <p:nvSpPr>
          <p:cNvPr id="6" name="Text 3"/>
          <p:cNvSpPr/>
          <p:nvPr/>
        </p:nvSpPr>
        <p:spPr>
          <a:xfrm>
            <a:off x="1325880" y="2926080"/>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A few seconds of a birthday video is enough to clone it.</a:t>
            </a:r>
            <a:endParaRPr lang="en-US" sz="2100" dirty="0"/>
          </a:p>
        </p:txBody>
      </p:sp>
      <p:sp>
        <p:nvSpPr>
          <p:cNvPr id="7" name="Shape 4"/>
          <p:cNvSpPr/>
          <p:nvPr/>
        </p:nvSpPr>
        <p:spPr>
          <a:xfrm>
            <a:off x="914400" y="3913632"/>
            <a:ext cx="128016" cy="128016"/>
          </a:xfrm>
          <a:prstGeom prst="ellipse">
            <a:avLst/>
          </a:prstGeom>
          <a:solidFill>
            <a:srgbClr val="F2B360"/>
          </a:solidFill>
          <a:ln/>
        </p:spPr>
        <p:txBody>
          <a:bodyPr/>
          <a:lstStyle/>
          <a:p>
            <a:endParaRPr lang="en-US"/>
          </a:p>
        </p:txBody>
      </p:sp>
      <p:sp>
        <p:nvSpPr>
          <p:cNvPr id="8" name="Text 5"/>
          <p:cNvSpPr/>
          <p:nvPr/>
        </p:nvSpPr>
        <p:spPr>
          <a:xfrm>
            <a:off x="1325880" y="3712464"/>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The call comes late at night, and they are crying.</a:t>
            </a:r>
            <a:endParaRPr lang="en-US" sz="2100" dirty="0"/>
          </a:p>
        </p:txBody>
      </p:sp>
      <p:sp>
        <p:nvSpPr>
          <p:cNvPr id="9" name="Shape 6"/>
          <p:cNvSpPr/>
          <p:nvPr/>
        </p:nvSpPr>
        <p:spPr>
          <a:xfrm>
            <a:off x="914400" y="4700016"/>
            <a:ext cx="128016" cy="128016"/>
          </a:xfrm>
          <a:prstGeom prst="ellipse">
            <a:avLst/>
          </a:prstGeom>
          <a:solidFill>
            <a:srgbClr val="F2B360"/>
          </a:solidFill>
          <a:ln/>
        </p:spPr>
        <p:txBody>
          <a:bodyPr/>
          <a:lstStyle/>
          <a:p>
            <a:endParaRPr lang="en-US"/>
          </a:p>
        </p:txBody>
      </p:sp>
      <p:sp>
        <p:nvSpPr>
          <p:cNvPr id="10" name="Text 7"/>
          <p:cNvSpPr/>
          <p:nvPr/>
        </p:nvSpPr>
        <p:spPr>
          <a:xfrm>
            <a:off x="1325880" y="4498848"/>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There has been an accident. Money now. Don't tell Mum.</a:t>
            </a:r>
            <a:endParaRPr lang="en-US" sz="2100" dirty="0"/>
          </a:p>
        </p:txBody>
      </p:sp>
      <p:sp>
        <p:nvSpPr>
          <p:cNvPr id="11" name="Text 8"/>
          <p:cNvSpPr/>
          <p:nvPr/>
        </p:nvSpPr>
        <p:spPr>
          <a:xfrm>
            <a:off x="822960" y="5440680"/>
            <a:ext cx="10515600" cy="548640"/>
          </a:xfrm>
          <a:prstGeom prst="rect">
            <a:avLst/>
          </a:prstGeom>
          <a:noFill/>
          <a:ln/>
        </p:spPr>
        <p:txBody>
          <a:bodyPr wrap="square" lIns="0" tIns="0" rIns="0" bIns="0" rtlCol="0" anchor="ctr"/>
          <a:lstStyle/>
          <a:p>
            <a:pPr marL="0" indent="0">
              <a:lnSpc>
                <a:spcPts val="2400"/>
              </a:lnSpc>
              <a:buNone/>
            </a:pPr>
            <a:r>
              <a:rPr lang="en-US" sz="1800" i="1" dirty="0">
                <a:solidFill>
                  <a:srgbClr val="93A1B3"/>
                </a:solidFill>
                <a:latin typeface="Arial" pitchFamily="34" charset="0"/>
                <a:ea typeface="Arial" pitchFamily="34" charset="-122"/>
                <a:cs typeface="Arial" pitchFamily="34" charset="-120"/>
              </a:rPr>
              <a:t>Urgency, shame and love, all working for the attacker.</a:t>
            </a:r>
            <a:endParaRPr lang="en-US"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FRAUD TWO</a:t>
            </a:r>
            <a:endParaRPr lang="en-US" sz="1300" dirty="0"/>
          </a:p>
        </p:txBody>
      </p:sp>
      <p:sp>
        <p:nvSpPr>
          <p:cNvPr id="4" name="Text 1"/>
          <p:cNvSpPr/>
          <p:nvPr/>
        </p:nvSpPr>
        <p:spPr>
          <a:xfrm>
            <a:off x="822960" y="1371600"/>
            <a:ext cx="10515600" cy="1371600"/>
          </a:xfrm>
          <a:prstGeom prst="rect">
            <a:avLst/>
          </a:prstGeom>
          <a:noFill/>
          <a:ln/>
        </p:spPr>
        <p:txBody>
          <a:bodyPr wrap="square" lIns="0" tIns="0" rIns="0" bIns="0" rtlCol="0" anchor="ctr"/>
          <a:lstStyle/>
          <a:p>
            <a:pPr marL="0" indent="0">
              <a:lnSpc>
                <a:spcPts val="5000"/>
              </a:lnSpc>
              <a:buNone/>
            </a:pPr>
            <a:r>
              <a:rPr lang="en-US" sz="4000" b="1" dirty="0">
                <a:solidFill>
                  <a:srgbClr val="F2EFE7"/>
                </a:solidFill>
                <a:latin typeface="Arial" pitchFamily="34" charset="0"/>
                <a:ea typeface="Arial" pitchFamily="34" charset="-122"/>
                <a:cs typeface="Arial" pitchFamily="34" charset="-120"/>
              </a:rPr>
              <a:t>Pig butchering.</a:t>
            </a:r>
            <a:endParaRPr lang="en-US" sz="4000" dirty="0"/>
          </a:p>
        </p:txBody>
      </p:sp>
      <p:sp>
        <p:nvSpPr>
          <p:cNvPr id="5" name="Shape 2"/>
          <p:cNvSpPr/>
          <p:nvPr/>
        </p:nvSpPr>
        <p:spPr>
          <a:xfrm>
            <a:off x="914400" y="3127248"/>
            <a:ext cx="128016" cy="128016"/>
          </a:xfrm>
          <a:prstGeom prst="ellipse">
            <a:avLst/>
          </a:prstGeom>
          <a:solidFill>
            <a:srgbClr val="F2B360"/>
          </a:solidFill>
          <a:ln/>
        </p:spPr>
        <p:txBody>
          <a:bodyPr/>
          <a:lstStyle/>
          <a:p>
            <a:endParaRPr lang="en-US"/>
          </a:p>
        </p:txBody>
      </p:sp>
      <p:sp>
        <p:nvSpPr>
          <p:cNvPr id="6" name="Text 3"/>
          <p:cNvSpPr/>
          <p:nvPr/>
        </p:nvSpPr>
        <p:spPr>
          <a:xfrm>
            <a:off x="1325880" y="2926080"/>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A wrong number. Then weeks of friendship.</a:t>
            </a:r>
            <a:endParaRPr lang="en-US" sz="2100" dirty="0"/>
          </a:p>
        </p:txBody>
      </p:sp>
      <p:sp>
        <p:nvSpPr>
          <p:cNvPr id="7" name="Shape 4"/>
          <p:cNvSpPr/>
          <p:nvPr/>
        </p:nvSpPr>
        <p:spPr>
          <a:xfrm>
            <a:off x="914400" y="3913632"/>
            <a:ext cx="128016" cy="128016"/>
          </a:xfrm>
          <a:prstGeom prst="ellipse">
            <a:avLst/>
          </a:prstGeom>
          <a:solidFill>
            <a:srgbClr val="F2B360"/>
          </a:solidFill>
          <a:ln/>
        </p:spPr>
        <p:txBody>
          <a:bodyPr/>
          <a:lstStyle/>
          <a:p>
            <a:endParaRPr lang="en-US"/>
          </a:p>
        </p:txBody>
      </p:sp>
      <p:sp>
        <p:nvSpPr>
          <p:cNvPr id="8" name="Text 5"/>
          <p:cNvSpPr/>
          <p:nvPr/>
        </p:nvSpPr>
        <p:spPr>
          <a:xfrm>
            <a:off x="1325880" y="3712464"/>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An investment platform a trusted friend knows about.</a:t>
            </a:r>
            <a:endParaRPr lang="en-US" sz="2100" dirty="0"/>
          </a:p>
        </p:txBody>
      </p:sp>
      <p:sp>
        <p:nvSpPr>
          <p:cNvPr id="9" name="Shape 6"/>
          <p:cNvSpPr/>
          <p:nvPr/>
        </p:nvSpPr>
        <p:spPr>
          <a:xfrm>
            <a:off x="914400" y="4700016"/>
            <a:ext cx="128016" cy="128016"/>
          </a:xfrm>
          <a:prstGeom prst="ellipse">
            <a:avLst/>
          </a:prstGeom>
          <a:solidFill>
            <a:srgbClr val="F2B360"/>
          </a:solidFill>
          <a:ln/>
        </p:spPr>
        <p:txBody>
          <a:bodyPr/>
          <a:lstStyle/>
          <a:p>
            <a:endParaRPr lang="en-US"/>
          </a:p>
        </p:txBody>
      </p:sp>
      <p:sp>
        <p:nvSpPr>
          <p:cNvPr id="10" name="Text 7"/>
          <p:cNvSpPr/>
          <p:nvPr/>
        </p:nvSpPr>
        <p:spPr>
          <a:xfrm>
            <a:off x="1325880" y="4498848"/>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A small withdrawal works. Then everything goes in.</a:t>
            </a:r>
            <a:endParaRPr lang="en-US" sz="2100" dirty="0"/>
          </a:p>
        </p:txBody>
      </p:sp>
      <p:sp>
        <p:nvSpPr>
          <p:cNvPr id="11" name="Text 8"/>
          <p:cNvSpPr/>
          <p:nvPr/>
        </p:nvSpPr>
        <p:spPr>
          <a:xfrm>
            <a:off x="822960" y="5440680"/>
            <a:ext cx="10515600" cy="548640"/>
          </a:xfrm>
          <a:prstGeom prst="rect">
            <a:avLst/>
          </a:prstGeom>
          <a:noFill/>
          <a:ln/>
        </p:spPr>
        <p:txBody>
          <a:bodyPr wrap="square" lIns="0" tIns="0" rIns="0" bIns="0" rtlCol="0" anchor="ctr"/>
          <a:lstStyle/>
          <a:p>
            <a:pPr marL="0" indent="0">
              <a:lnSpc>
                <a:spcPts val="2400"/>
              </a:lnSpc>
              <a:buNone/>
            </a:pPr>
            <a:r>
              <a:rPr lang="en-US" sz="1800" i="1" dirty="0">
                <a:solidFill>
                  <a:srgbClr val="93A1B3"/>
                </a:solidFill>
                <a:latin typeface="Arial" pitchFamily="34" charset="0"/>
                <a:ea typeface="Arial" pitchFamily="34" charset="-122"/>
                <a:cs typeface="Arial" pitchFamily="34" charset="-120"/>
              </a:rPr>
              <a:t>One person ran a handful of these. A model runs thousands, all fluent, all patient.</a:t>
            </a:r>
            <a:endParaRPr lang="en-US"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FRAUD THREE</a:t>
            </a:r>
            <a:endParaRPr lang="en-US" sz="1300" dirty="0"/>
          </a:p>
        </p:txBody>
      </p:sp>
      <p:sp>
        <p:nvSpPr>
          <p:cNvPr id="4" name="Text 1"/>
          <p:cNvSpPr/>
          <p:nvPr/>
        </p:nvSpPr>
        <p:spPr>
          <a:xfrm>
            <a:off x="822960" y="1371600"/>
            <a:ext cx="10515600" cy="1371600"/>
          </a:xfrm>
          <a:prstGeom prst="rect">
            <a:avLst/>
          </a:prstGeom>
          <a:noFill/>
          <a:ln/>
        </p:spPr>
        <p:txBody>
          <a:bodyPr wrap="square" lIns="0" tIns="0" rIns="0" bIns="0" rtlCol="0" anchor="ctr"/>
          <a:lstStyle/>
          <a:p>
            <a:pPr marL="0" indent="0">
              <a:lnSpc>
                <a:spcPts val="5000"/>
              </a:lnSpc>
              <a:buNone/>
            </a:pPr>
            <a:r>
              <a:rPr lang="en-US" sz="4000" b="1" dirty="0">
                <a:solidFill>
                  <a:srgbClr val="F2EFE7"/>
                </a:solidFill>
                <a:latin typeface="Arial" pitchFamily="34" charset="0"/>
                <a:ea typeface="Arial" pitchFamily="34" charset="-122"/>
                <a:cs typeface="Arial" pitchFamily="34" charset="-120"/>
              </a:rPr>
              <a:t>A payment instruction from the boss.</a:t>
            </a:r>
            <a:endParaRPr lang="en-US" sz="4000" dirty="0"/>
          </a:p>
        </p:txBody>
      </p:sp>
      <p:sp>
        <p:nvSpPr>
          <p:cNvPr id="5" name="Shape 2"/>
          <p:cNvSpPr/>
          <p:nvPr/>
        </p:nvSpPr>
        <p:spPr>
          <a:xfrm>
            <a:off x="914400" y="3127248"/>
            <a:ext cx="128016" cy="128016"/>
          </a:xfrm>
          <a:prstGeom prst="ellipse">
            <a:avLst/>
          </a:prstGeom>
          <a:solidFill>
            <a:srgbClr val="F2B360"/>
          </a:solidFill>
          <a:ln/>
        </p:spPr>
        <p:txBody>
          <a:bodyPr/>
          <a:lstStyle/>
          <a:p>
            <a:endParaRPr lang="en-US"/>
          </a:p>
        </p:txBody>
      </p:sp>
      <p:sp>
        <p:nvSpPr>
          <p:cNvPr id="6" name="Text 3"/>
          <p:cNvSpPr/>
          <p:nvPr/>
        </p:nvSpPr>
        <p:spPr>
          <a:xfrm>
            <a:off x="1325880" y="2926080"/>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An email, a text, or a voice note.</a:t>
            </a:r>
            <a:endParaRPr lang="en-US" sz="2100" dirty="0"/>
          </a:p>
        </p:txBody>
      </p:sp>
      <p:sp>
        <p:nvSpPr>
          <p:cNvPr id="7" name="Shape 4"/>
          <p:cNvSpPr/>
          <p:nvPr/>
        </p:nvSpPr>
        <p:spPr>
          <a:xfrm>
            <a:off x="914400" y="3913632"/>
            <a:ext cx="128016" cy="128016"/>
          </a:xfrm>
          <a:prstGeom prst="ellipse">
            <a:avLst/>
          </a:prstGeom>
          <a:solidFill>
            <a:srgbClr val="F2B360"/>
          </a:solidFill>
          <a:ln/>
        </p:spPr>
        <p:txBody>
          <a:bodyPr/>
          <a:lstStyle/>
          <a:p>
            <a:endParaRPr lang="en-US"/>
          </a:p>
        </p:txBody>
      </p:sp>
      <p:sp>
        <p:nvSpPr>
          <p:cNvPr id="8" name="Text 5"/>
          <p:cNvSpPr/>
          <p:nvPr/>
        </p:nvSpPr>
        <p:spPr>
          <a:xfrm>
            <a:off x="1325880" y="3712464"/>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New supplier bank details. A wire before close of business.</a:t>
            </a:r>
            <a:endParaRPr lang="en-US" sz="2100" dirty="0"/>
          </a:p>
        </p:txBody>
      </p:sp>
      <p:sp>
        <p:nvSpPr>
          <p:cNvPr id="9" name="Shape 6"/>
          <p:cNvSpPr/>
          <p:nvPr/>
        </p:nvSpPr>
        <p:spPr>
          <a:xfrm>
            <a:off x="914400" y="4700016"/>
            <a:ext cx="128016" cy="128016"/>
          </a:xfrm>
          <a:prstGeom prst="ellipse">
            <a:avLst/>
          </a:prstGeom>
          <a:solidFill>
            <a:srgbClr val="F2B360"/>
          </a:solidFill>
          <a:ln/>
        </p:spPr>
        <p:txBody>
          <a:bodyPr/>
          <a:lstStyle/>
          <a:p>
            <a:endParaRPr lang="en-US"/>
          </a:p>
        </p:txBody>
      </p:sp>
      <p:sp>
        <p:nvSpPr>
          <p:cNvPr id="10" name="Text 7"/>
          <p:cNvSpPr/>
          <p:nvPr/>
        </p:nvSpPr>
        <p:spPr>
          <a:xfrm>
            <a:off x="1325880" y="4498848"/>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The voice was cloned from a webinar.</a:t>
            </a:r>
            <a:endParaRPr lang="en-US" sz="2100" dirty="0"/>
          </a:p>
        </p:txBody>
      </p:sp>
      <p:sp>
        <p:nvSpPr>
          <p:cNvPr id="11" name="Text 8"/>
          <p:cNvSpPr/>
          <p:nvPr/>
        </p:nvSpPr>
        <p:spPr>
          <a:xfrm>
            <a:off x="822960" y="5440680"/>
            <a:ext cx="10515600" cy="548640"/>
          </a:xfrm>
          <a:prstGeom prst="rect">
            <a:avLst/>
          </a:prstGeom>
          <a:noFill/>
          <a:ln/>
        </p:spPr>
        <p:txBody>
          <a:bodyPr wrap="square" lIns="0" tIns="0" rIns="0" bIns="0" rtlCol="0" anchor="ctr"/>
          <a:lstStyle/>
          <a:p>
            <a:pPr marL="0" indent="0">
              <a:lnSpc>
                <a:spcPts val="2400"/>
              </a:lnSpc>
              <a:buNone/>
            </a:pPr>
            <a:r>
              <a:rPr lang="en-US" sz="1800" i="1" dirty="0">
                <a:solidFill>
                  <a:srgbClr val="93A1B3"/>
                </a:solidFill>
                <a:latin typeface="Arial" pitchFamily="34" charset="0"/>
                <a:ea typeface="Arial" pitchFamily="34" charset="-122"/>
                <a:cs typeface="Arial" pitchFamily="34" charset="-120"/>
              </a:rPr>
              <a:t>Nothing technical about it. Hierarchy, urgency, and the reluctance to question the boss.</a:t>
            </a:r>
            <a:endParaRPr lang="en-US" sz="1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DE7A-024D-4539-3730-5EF0D308E69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E5F166F-FA43-8ED7-A87C-517D1AAE1844}"/>
              </a:ext>
            </a:extLst>
          </p:cNvPr>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FRAUD FOUR</a:t>
            </a:r>
            <a:endParaRPr lang="en-US" sz="1300" dirty="0"/>
          </a:p>
        </p:txBody>
      </p:sp>
      <p:sp>
        <p:nvSpPr>
          <p:cNvPr id="4" name="Text 1">
            <a:extLst>
              <a:ext uri="{FF2B5EF4-FFF2-40B4-BE49-F238E27FC236}">
                <a16:creationId xmlns:a16="http://schemas.microsoft.com/office/drawing/2014/main" id="{CBC50BCB-4867-CAF3-3518-60C70FBCA7A8}"/>
              </a:ext>
            </a:extLst>
          </p:cNvPr>
          <p:cNvSpPr/>
          <p:nvPr/>
        </p:nvSpPr>
        <p:spPr>
          <a:xfrm>
            <a:off x="822960" y="1371600"/>
            <a:ext cx="10515600" cy="1371600"/>
          </a:xfrm>
          <a:prstGeom prst="rect">
            <a:avLst/>
          </a:prstGeom>
          <a:noFill/>
          <a:ln/>
        </p:spPr>
        <p:txBody>
          <a:bodyPr wrap="square" lIns="0" tIns="0" rIns="0" bIns="0" rtlCol="0" anchor="ctr"/>
          <a:lstStyle/>
          <a:p>
            <a:pPr marL="0" indent="0">
              <a:lnSpc>
                <a:spcPts val="5000"/>
              </a:lnSpc>
              <a:buNone/>
            </a:pPr>
            <a:r>
              <a:rPr lang="en-US" sz="4000" b="1" dirty="0">
                <a:solidFill>
                  <a:srgbClr val="F2EFE7"/>
                </a:solidFill>
                <a:latin typeface="Arial" pitchFamily="34" charset="0"/>
                <a:ea typeface="Arial" pitchFamily="34" charset="-122"/>
                <a:cs typeface="Arial" pitchFamily="34" charset="-120"/>
              </a:rPr>
              <a:t>A bad hire.</a:t>
            </a:r>
            <a:endParaRPr lang="en-US" sz="4000" dirty="0"/>
          </a:p>
        </p:txBody>
      </p:sp>
      <p:sp>
        <p:nvSpPr>
          <p:cNvPr id="5" name="Shape 2">
            <a:extLst>
              <a:ext uri="{FF2B5EF4-FFF2-40B4-BE49-F238E27FC236}">
                <a16:creationId xmlns:a16="http://schemas.microsoft.com/office/drawing/2014/main" id="{0B97F54C-7BC8-0B98-9695-B22E48C8256D}"/>
              </a:ext>
            </a:extLst>
          </p:cNvPr>
          <p:cNvSpPr/>
          <p:nvPr/>
        </p:nvSpPr>
        <p:spPr>
          <a:xfrm>
            <a:off x="914400" y="3127248"/>
            <a:ext cx="128016" cy="128016"/>
          </a:xfrm>
          <a:prstGeom prst="ellipse">
            <a:avLst/>
          </a:prstGeom>
          <a:solidFill>
            <a:srgbClr val="F2B360"/>
          </a:solidFill>
          <a:ln/>
        </p:spPr>
        <p:txBody>
          <a:bodyPr/>
          <a:lstStyle/>
          <a:p>
            <a:endParaRPr lang="en-US"/>
          </a:p>
        </p:txBody>
      </p:sp>
      <p:sp>
        <p:nvSpPr>
          <p:cNvPr id="6" name="Text 3">
            <a:extLst>
              <a:ext uri="{FF2B5EF4-FFF2-40B4-BE49-F238E27FC236}">
                <a16:creationId xmlns:a16="http://schemas.microsoft.com/office/drawing/2014/main" id="{E7B9608C-A58F-97FC-7BA1-367C9CD15335}"/>
              </a:ext>
            </a:extLst>
          </p:cNvPr>
          <p:cNvSpPr/>
          <p:nvPr/>
        </p:nvSpPr>
        <p:spPr>
          <a:xfrm>
            <a:off x="1325880" y="2926080"/>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Online, remote interview. </a:t>
            </a:r>
            <a:endParaRPr lang="en-US" sz="2100" dirty="0"/>
          </a:p>
        </p:txBody>
      </p:sp>
      <p:sp>
        <p:nvSpPr>
          <p:cNvPr id="7" name="Shape 4">
            <a:extLst>
              <a:ext uri="{FF2B5EF4-FFF2-40B4-BE49-F238E27FC236}">
                <a16:creationId xmlns:a16="http://schemas.microsoft.com/office/drawing/2014/main" id="{6A602B1E-2799-3AE6-1596-2E902782D970}"/>
              </a:ext>
            </a:extLst>
          </p:cNvPr>
          <p:cNvSpPr/>
          <p:nvPr/>
        </p:nvSpPr>
        <p:spPr>
          <a:xfrm>
            <a:off x="914400" y="3913632"/>
            <a:ext cx="128016" cy="128016"/>
          </a:xfrm>
          <a:prstGeom prst="ellipse">
            <a:avLst/>
          </a:prstGeom>
          <a:solidFill>
            <a:srgbClr val="F2B360"/>
          </a:solidFill>
          <a:ln/>
        </p:spPr>
        <p:txBody>
          <a:bodyPr/>
          <a:lstStyle/>
          <a:p>
            <a:endParaRPr lang="en-US"/>
          </a:p>
        </p:txBody>
      </p:sp>
      <p:sp>
        <p:nvSpPr>
          <p:cNvPr id="8" name="Text 5">
            <a:extLst>
              <a:ext uri="{FF2B5EF4-FFF2-40B4-BE49-F238E27FC236}">
                <a16:creationId xmlns:a16="http://schemas.microsoft.com/office/drawing/2014/main" id="{63068AA1-016C-7835-C09B-964E73E68609}"/>
              </a:ext>
            </a:extLst>
          </p:cNvPr>
          <p:cNvSpPr/>
          <p:nvPr/>
        </p:nvSpPr>
        <p:spPr>
          <a:xfrm>
            <a:off x="1325880" y="3712464"/>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Forged references and online presence.</a:t>
            </a:r>
            <a:endParaRPr lang="en-US" sz="2100" dirty="0"/>
          </a:p>
        </p:txBody>
      </p:sp>
      <p:sp>
        <p:nvSpPr>
          <p:cNvPr id="9" name="Shape 6">
            <a:extLst>
              <a:ext uri="{FF2B5EF4-FFF2-40B4-BE49-F238E27FC236}">
                <a16:creationId xmlns:a16="http://schemas.microsoft.com/office/drawing/2014/main" id="{9D755C56-F8AE-69EE-E25C-BD50ABA9B692}"/>
              </a:ext>
            </a:extLst>
          </p:cNvPr>
          <p:cNvSpPr/>
          <p:nvPr/>
        </p:nvSpPr>
        <p:spPr>
          <a:xfrm>
            <a:off x="914400" y="4700016"/>
            <a:ext cx="128016" cy="128016"/>
          </a:xfrm>
          <a:prstGeom prst="ellipse">
            <a:avLst/>
          </a:prstGeom>
          <a:solidFill>
            <a:srgbClr val="F2B360"/>
          </a:solidFill>
          <a:ln/>
        </p:spPr>
        <p:txBody>
          <a:bodyPr/>
          <a:lstStyle/>
          <a:p>
            <a:endParaRPr lang="en-US"/>
          </a:p>
        </p:txBody>
      </p:sp>
      <p:sp>
        <p:nvSpPr>
          <p:cNvPr id="10" name="Text 7">
            <a:extLst>
              <a:ext uri="{FF2B5EF4-FFF2-40B4-BE49-F238E27FC236}">
                <a16:creationId xmlns:a16="http://schemas.microsoft.com/office/drawing/2014/main" id="{A34E4502-2770-D5BD-88F5-D7CE9E3EF6E1}"/>
              </a:ext>
            </a:extLst>
          </p:cNvPr>
          <p:cNvSpPr/>
          <p:nvPr/>
        </p:nvSpPr>
        <p:spPr>
          <a:xfrm>
            <a:off x="1325880" y="4498848"/>
            <a:ext cx="9966960" cy="548640"/>
          </a:xfrm>
          <a:prstGeom prst="rect">
            <a:avLst/>
          </a:prstGeom>
          <a:noFill/>
          <a:ln/>
        </p:spPr>
        <p:txBody>
          <a:bodyPr wrap="square" lIns="0" tIns="0" rIns="0" bIns="0" rtlCol="0" anchor="ctr"/>
          <a:lstStyle/>
          <a:p>
            <a:pPr marL="0" indent="0">
              <a:buNone/>
            </a:pPr>
            <a:r>
              <a:rPr lang="en-US" sz="2100" dirty="0">
                <a:solidFill>
                  <a:srgbClr val="F2EFE7"/>
                </a:solidFill>
                <a:latin typeface="Arial" pitchFamily="34" charset="0"/>
                <a:ea typeface="Arial" pitchFamily="34" charset="-122"/>
                <a:cs typeface="Arial" pitchFamily="34" charset="-120"/>
              </a:rPr>
              <a:t>A state-sponsored or organized crime hire with access to internal systems.</a:t>
            </a:r>
            <a:endParaRPr lang="en-US" sz="2100" dirty="0"/>
          </a:p>
        </p:txBody>
      </p:sp>
      <p:sp>
        <p:nvSpPr>
          <p:cNvPr id="11" name="Text 8">
            <a:extLst>
              <a:ext uri="{FF2B5EF4-FFF2-40B4-BE49-F238E27FC236}">
                <a16:creationId xmlns:a16="http://schemas.microsoft.com/office/drawing/2014/main" id="{1741640F-C333-63F8-9D13-267F4450DD8A}"/>
              </a:ext>
            </a:extLst>
          </p:cNvPr>
          <p:cNvSpPr/>
          <p:nvPr/>
        </p:nvSpPr>
        <p:spPr>
          <a:xfrm>
            <a:off x="822960" y="5440680"/>
            <a:ext cx="10515600" cy="548640"/>
          </a:xfrm>
          <a:prstGeom prst="rect">
            <a:avLst/>
          </a:prstGeom>
          <a:noFill/>
          <a:ln/>
        </p:spPr>
        <p:txBody>
          <a:bodyPr wrap="square" lIns="0" tIns="0" rIns="0" bIns="0" rtlCol="0" anchor="ctr"/>
          <a:lstStyle/>
          <a:p>
            <a:pPr marL="0" indent="0">
              <a:lnSpc>
                <a:spcPts val="2400"/>
              </a:lnSpc>
              <a:buNone/>
            </a:pPr>
            <a:r>
              <a:rPr lang="en-US" sz="1800" i="1" dirty="0">
                <a:solidFill>
                  <a:srgbClr val="93A1B3"/>
                </a:solidFill>
                <a:latin typeface="Arial" pitchFamily="34" charset="0"/>
                <a:ea typeface="Arial" pitchFamily="34" charset="-122"/>
                <a:cs typeface="Arial" pitchFamily="34" charset="-120"/>
              </a:rPr>
              <a:t>A new digital Trojan Horse bringing an enemy into the team.</a:t>
            </a:r>
            <a:endParaRPr lang="en-US" sz="1800" dirty="0"/>
          </a:p>
        </p:txBody>
      </p:sp>
    </p:spTree>
    <p:extLst>
      <p:ext uri="{BB962C8B-B14F-4D97-AF65-F5344CB8AC3E}">
        <p14:creationId xmlns:p14="http://schemas.microsoft.com/office/powerpoint/2010/main" val="3039543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822960" y="2286000"/>
            <a:ext cx="6035040" cy="2194560"/>
          </a:xfrm>
          <a:prstGeom prst="rect">
            <a:avLst/>
          </a:prstGeom>
          <a:noFill/>
          <a:ln/>
        </p:spPr>
        <p:txBody>
          <a:bodyPr wrap="square" lIns="0" tIns="0" rIns="0" bIns="0" rtlCol="0" anchor="ctr"/>
          <a:lstStyle/>
          <a:p>
            <a:pPr marL="0" indent="0">
              <a:lnSpc>
                <a:spcPts val="5600"/>
              </a:lnSpc>
              <a:buNone/>
            </a:pPr>
            <a:r>
              <a:rPr lang="en-US" sz="4400" b="1" dirty="0">
                <a:solidFill>
                  <a:srgbClr val="F2EFE7"/>
                </a:solidFill>
                <a:latin typeface="Arial" pitchFamily="34" charset="0"/>
                <a:ea typeface="Arial" pitchFamily="34" charset="-122"/>
                <a:cs typeface="Arial" pitchFamily="34" charset="-120"/>
              </a:rPr>
              <a:t>One question.</a:t>
            </a:r>
            <a:endParaRPr lang="en-US" sz="4400" dirty="0"/>
          </a:p>
          <a:p>
            <a:pPr marL="0" indent="0">
              <a:lnSpc>
                <a:spcPts val="5600"/>
              </a:lnSpc>
              <a:buNone/>
            </a:pPr>
            <a:r>
              <a:rPr lang="en-US" sz="4400" b="1" dirty="0">
                <a:solidFill>
                  <a:srgbClr val="F2EFE7"/>
                </a:solidFill>
                <a:latin typeface="Arial" pitchFamily="34" charset="0"/>
                <a:ea typeface="Arial" pitchFamily="34" charset="-122"/>
                <a:cs typeface="Arial" pitchFamily="34" charset="-120"/>
              </a:rPr>
              <a:t>Watch how you answer it.</a:t>
            </a:r>
            <a:endParaRPr lang="en-US" sz="4400" dirty="0"/>
          </a:p>
        </p:txBody>
      </p:sp>
      <p:pic>
        <p:nvPicPr>
          <p:cNvPr id="4" name="Image 0" descr="/home/claude/img/image1.jpg"/>
          <p:cNvPicPr>
            <a:picLocks noChangeAspect="1"/>
          </p:cNvPicPr>
          <p:nvPr/>
        </p:nvPicPr>
        <p:blipFill>
          <a:blip r:embed="rId3"/>
          <a:stretch>
            <a:fillRect/>
          </a:stretch>
        </p:blipFill>
        <p:spPr>
          <a:xfrm>
            <a:off x="7498080" y="1371600"/>
            <a:ext cx="4023360" cy="402336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IMPACT THREE: AGENTIC AI</a:t>
            </a:r>
            <a:endParaRPr lang="en-US" sz="1300" dirty="0"/>
          </a:p>
        </p:txBody>
      </p:sp>
      <p:sp>
        <p:nvSpPr>
          <p:cNvPr id="4" name="Shape 1"/>
          <p:cNvSpPr/>
          <p:nvPr/>
        </p:nvSpPr>
        <p:spPr>
          <a:xfrm>
            <a:off x="822960" y="1463040"/>
            <a:ext cx="5074920" cy="3657600"/>
          </a:xfrm>
          <a:prstGeom prst="roundRect">
            <a:avLst>
              <a:gd name="adj" fmla="val 2250"/>
            </a:avLst>
          </a:prstGeom>
          <a:solidFill>
            <a:srgbClr val="1A2433"/>
          </a:solidFill>
          <a:ln/>
        </p:spPr>
        <p:txBody>
          <a:bodyPr/>
          <a:lstStyle/>
          <a:p>
            <a:endParaRPr lang="en-US"/>
          </a:p>
        </p:txBody>
      </p:sp>
      <p:sp>
        <p:nvSpPr>
          <p:cNvPr id="5" name="Text 2"/>
          <p:cNvSpPr/>
          <p:nvPr/>
        </p:nvSpPr>
        <p:spPr>
          <a:xfrm>
            <a:off x="1188720" y="1828800"/>
            <a:ext cx="4343400" cy="731520"/>
          </a:xfrm>
          <a:prstGeom prst="rect">
            <a:avLst/>
          </a:prstGeom>
          <a:noFill/>
          <a:ln/>
        </p:spPr>
        <p:txBody>
          <a:bodyPr wrap="square" lIns="0" tIns="0" rIns="0" bIns="0" rtlCol="0" anchor="ctr"/>
          <a:lstStyle/>
          <a:p>
            <a:pPr marL="0" indent="0">
              <a:buNone/>
            </a:pPr>
            <a:r>
              <a:rPr lang="en-US" sz="2800" b="1" dirty="0">
                <a:solidFill>
                  <a:srgbClr val="F2B360"/>
                </a:solidFill>
                <a:latin typeface="Arial" pitchFamily="34" charset="0"/>
                <a:ea typeface="Arial" pitchFamily="34" charset="-122"/>
                <a:cs typeface="Arial" pitchFamily="34" charset="-120"/>
              </a:rPr>
              <a:t>Prompt injection</a:t>
            </a:r>
            <a:endParaRPr lang="en-US" sz="2800" dirty="0"/>
          </a:p>
        </p:txBody>
      </p:sp>
      <p:sp>
        <p:nvSpPr>
          <p:cNvPr id="6" name="Text 3"/>
          <p:cNvSpPr/>
          <p:nvPr/>
        </p:nvSpPr>
        <p:spPr>
          <a:xfrm>
            <a:off x="1188720" y="2743200"/>
            <a:ext cx="4343400" cy="2011680"/>
          </a:xfrm>
          <a:prstGeom prst="rect">
            <a:avLst/>
          </a:prstGeom>
          <a:noFill/>
          <a:ln/>
        </p:spPr>
        <p:txBody>
          <a:bodyPr wrap="square" lIns="0" tIns="0" rIns="0" bIns="0" rtlCol="0" anchor="ctr"/>
          <a:lstStyle/>
          <a:p>
            <a:pPr marL="0" indent="0">
              <a:lnSpc>
                <a:spcPts val="2400"/>
              </a:lnSpc>
              <a:buNone/>
            </a:pPr>
            <a:r>
              <a:rPr lang="en-US" sz="1600" dirty="0">
                <a:solidFill>
                  <a:srgbClr val="93A1B3"/>
                </a:solidFill>
                <a:latin typeface="Arial" pitchFamily="34" charset="0"/>
                <a:ea typeface="Arial" pitchFamily="34" charset="-122"/>
                <a:cs typeface="Arial" pitchFamily="34" charset="-120"/>
              </a:rPr>
              <a:t>The attacker talks to your agent and confuses it into doing something it shouldn't. They inherit everything the agent can reach.</a:t>
            </a:r>
            <a:endParaRPr lang="en-US" sz="1600" dirty="0"/>
          </a:p>
        </p:txBody>
      </p:sp>
      <p:sp>
        <p:nvSpPr>
          <p:cNvPr id="7" name="Shape 4"/>
          <p:cNvSpPr/>
          <p:nvPr/>
        </p:nvSpPr>
        <p:spPr>
          <a:xfrm>
            <a:off x="6291072" y="1463040"/>
            <a:ext cx="5074920" cy="3657600"/>
          </a:xfrm>
          <a:prstGeom prst="roundRect">
            <a:avLst>
              <a:gd name="adj" fmla="val 2250"/>
            </a:avLst>
          </a:prstGeom>
          <a:solidFill>
            <a:srgbClr val="1A2433"/>
          </a:solidFill>
          <a:ln/>
        </p:spPr>
        <p:txBody>
          <a:bodyPr/>
          <a:lstStyle/>
          <a:p>
            <a:endParaRPr lang="en-US"/>
          </a:p>
        </p:txBody>
      </p:sp>
      <p:sp>
        <p:nvSpPr>
          <p:cNvPr id="8" name="Text 5"/>
          <p:cNvSpPr/>
          <p:nvPr/>
        </p:nvSpPr>
        <p:spPr>
          <a:xfrm>
            <a:off x="6656832" y="1828800"/>
            <a:ext cx="4343400" cy="731520"/>
          </a:xfrm>
          <a:prstGeom prst="rect">
            <a:avLst/>
          </a:prstGeom>
          <a:noFill/>
          <a:ln/>
        </p:spPr>
        <p:txBody>
          <a:bodyPr wrap="square" lIns="0" tIns="0" rIns="0" bIns="0" rtlCol="0" anchor="ctr"/>
          <a:lstStyle/>
          <a:p>
            <a:pPr marL="0" indent="0">
              <a:buNone/>
            </a:pPr>
            <a:r>
              <a:rPr lang="en-US" sz="2800" b="1" dirty="0">
                <a:solidFill>
                  <a:srgbClr val="F2B360"/>
                </a:solidFill>
                <a:latin typeface="Arial" pitchFamily="34" charset="0"/>
                <a:ea typeface="Arial" pitchFamily="34" charset="-122"/>
                <a:cs typeface="Arial" pitchFamily="34" charset="-120"/>
              </a:rPr>
              <a:t>Agent hijack</a:t>
            </a:r>
            <a:endParaRPr lang="en-US" sz="2800" dirty="0"/>
          </a:p>
        </p:txBody>
      </p:sp>
      <p:sp>
        <p:nvSpPr>
          <p:cNvPr id="9" name="Text 6"/>
          <p:cNvSpPr/>
          <p:nvPr/>
        </p:nvSpPr>
        <p:spPr>
          <a:xfrm>
            <a:off x="6656832" y="2743200"/>
            <a:ext cx="4343400" cy="2011680"/>
          </a:xfrm>
          <a:prstGeom prst="rect">
            <a:avLst/>
          </a:prstGeom>
          <a:noFill/>
          <a:ln/>
        </p:spPr>
        <p:txBody>
          <a:bodyPr wrap="square" lIns="0" tIns="0" rIns="0" bIns="0" rtlCol="0" anchor="ctr"/>
          <a:lstStyle/>
          <a:p>
            <a:pPr marL="0" indent="0">
              <a:lnSpc>
                <a:spcPts val="2400"/>
              </a:lnSpc>
              <a:buNone/>
            </a:pPr>
            <a:r>
              <a:rPr lang="en-US" sz="1600" dirty="0">
                <a:solidFill>
                  <a:srgbClr val="93A1B3"/>
                </a:solidFill>
                <a:latin typeface="Arial" pitchFamily="34" charset="0"/>
                <a:ea typeface="Arial" pitchFamily="34" charset="-122"/>
                <a:cs typeface="Arial" pitchFamily="34" charset="-120"/>
              </a:rPr>
              <a:t>The attacker takes the user's machine, then drives the agent as the user. Every permission you granted, granted to them.</a:t>
            </a:r>
            <a:endParaRPr lang="en-US" sz="1600" dirty="0"/>
          </a:p>
        </p:txBody>
      </p:sp>
      <p:sp>
        <p:nvSpPr>
          <p:cNvPr id="10" name="Text 7"/>
          <p:cNvSpPr/>
          <p:nvPr/>
        </p:nvSpPr>
        <p:spPr>
          <a:xfrm>
            <a:off x="822960" y="5486400"/>
            <a:ext cx="10515600" cy="411480"/>
          </a:xfrm>
          <a:prstGeom prst="rect">
            <a:avLst/>
          </a:prstGeom>
          <a:noFill/>
          <a:ln/>
        </p:spPr>
        <p:txBody>
          <a:bodyPr wrap="square" lIns="0" tIns="0" rIns="0" bIns="0" rtlCol="0" anchor="ctr"/>
          <a:lstStyle/>
          <a:p>
            <a:pPr marL="0" indent="0">
              <a:buNone/>
            </a:pPr>
            <a:r>
              <a:rPr lang="en-US" sz="1700" i="1" dirty="0">
                <a:solidFill>
                  <a:srgbClr val="F2EFE7"/>
                </a:solidFill>
                <a:latin typeface="Arial" pitchFamily="34" charset="0"/>
                <a:ea typeface="Arial" pitchFamily="34" charset="-122"/>
                <a:cs typeface="Arial" pitchFamily="34" charset="-120"/>
              </a:rPr>
              <a:t>We gave agents the access we used to reserve for people.</a:t>
            </a:r>
            <a:endParaRPr lang="en-US" sz="17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WHAT WE ARE ALREADY HANDING THEM</a:t>
            </a:r>
            <a:endParaRPr lang="en-US" sz="1300" dirty="0"/>
          </a:p>
        </p:txBody>
      </p:sp>
      <p:sp>
        <p:nvSpPr>
          <p:cNvPr id="4" name="Text 1"/>
          <p:cNvSpPr/>
          <p:nvPr/>
        </p:nvSpPr>
        <p:spPr>
          <a:xfrm>
            <a:off x="822960" y="1280160"/>
            <a:ext cx="10515600" cy="822960"/>
          </a:xfrm>
          <a:prstGeom prst="rect">
            <a:avLst/>
          </a:prstGeom>
          <a:noFill/>
          <a:ln/>
        </p:spPr>
        <p:txBody>
          <a:bodyPr wrap="square" lIns="0" tIns="0" rIns="0" bIns="0" rtlCol="0" anchor="ctr"/>
          <a:lstStyle/>
          <a:p>
            <a:pPr marL="0" indent="0">
              <a:buNone/>
            </a:pPr>
            <a:r>
              <a:rPr lang="en-US" sz="3800" b="1" dirty="0">
                <a:solidFill>
                  <a:srgbClr val="F2EFE7"/>
                </a:solidFill>
                <a:latin typeface="Arial" pitchFamily="34" charset="0"/>
                <a:ea typeface="Arial" pitchFamily="34" charset="-122"/>
                <a:cs typeface="Arial" pitchFamily="34" charset="-120"/>
              </a:rPr>
              <a:t>Look at what we have given the agents.</a:t>
            </a:r>
            <a:endParaRPr lang="en-US" sz="3800" dirty="0"/>
          </a:p>
        </p:txBody>
      </p:sp>
      <p:sp>
        <p:nvSpPr>
          <p:cNvPr id="5" name="Shape 2"/>
          <p:cNvSpPr/>
          <p:nvPr/>
        </p:nvSpPr>
        <p:spPr>
          <a:xfrm>
            <a:off x="822960" y="233172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6" name="Text 3"/>
          <p:cNvSpPr/>
          <p:nvPr/>
        </p:nvSpPr>
        <p:spPr>
          <a:xfrm>
            <a:off x="822960" y="233172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email</a:t>
            </a:r>
            <a:endParaRPr lang="en-US" sz="1800" dirty="0"/>
          </a:p>
        </p:txBody>
      </p:sp>
      <p:sp>
        <p:nvSpPr>
          <p:cNvPr id="7" name="Shape 4"/>
          <p:cNvSpPr/>
          <p:nvPr/>
        </p:nvSpPr>
        <p:spPr>
          <a:xfrm>
            <a:off x="3520440" y="233172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8" name="Text 5"/>
          <p:cNvSpPr/>
          <p:nvPr/>
        </p:nvSpPr>
        <p:spPr>
          <a:xfrm>
            <a:off x="3520440" y="233172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protected files</a:t>
            </a:r>
            <a:endParaRPr lang="en-US" sz="1800" dirty="0"/>
          </a:p>
        </p:txBody>
      </p:sp>
      <p:sp>
        <p:nvSpPr>
          <p:cNvPr id="9" name="Shape 6"/>
          <p:cNvSpPr/>
          <p:nvPr/>
        </p:nvSpPr>
        <p:spPr>
          <a:xfrm>
            <a:off x="6217920" y="233172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10" name="Text 7"/>
          <p:cNvSpPr/>
          <p:nvPr/>
        </p:nvSpPr>
        <p:spPr>
          <a:xfrm>
            <a:off x="6217920" y="233172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trade secrets</a:t>
            </a:r>
            <a:endParaRPr lang="en-US" sz="1800" dirty="0"/>
          </a:p>
        </p:txBody>
      </p:sp>
      <p:sp>
        <p:nvSpPr>
          <p:cNvPr id="11" name="Shape 8"/>
          <p:cNvSpPr/>
          <p:nvPr/>
        </p:nvSpPr>
        <p:spPr>
          <a:xfrm>
            <a:off x="8915400" y="233172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12" name="Text 9"/>
          <p:cNvSpPr/>
          <p:nvPr/>
        </p:nvSpPr>
        <p:spPr>
          <a:xfrm>
            <a:off x="8915400" y="233172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source code</a:t>
            </a:r>
            <a:endParaRPr lang="en-US" sz="1800" dirty="0"/>
          </a:p>
        </p:txBody>
      </p:sp>
      <p:sp>
        <p:nvSpPr>
          <p:cNvPr id="13" name="Shape 10"/>
          <p:cNvSpPr/>
          <p:nvPr/>
        </p:nvSpPr>
        <p:spPr>
          <a:xfrm>
            <a:off x="822960" y="338328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14" name="Text 11"/>
          <p:cNvSpPr/>
          <p:nvPr/>
        </p:nvSpPr>
        <p:spPr>
          <a:xfrm>
            <a:off x="822960" y="338328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IT systems</a:t>
            </a:r>
            <a:endParaRPr lang="en-US" sz="1800" dirty="0"/>
          </a:p>
        </p:txBody>
      </p:sp>
      <p:sp>
        <p:nvSpPr>
          <p:cNvPr id="15" name="Shape 12"/>
          <p:cNvSpPr/>
          <p:nvPr/>
        </p:nvSpPr>
        <p:spPr>
          <a:xfrm>
            <a:off x="3520440" y="338328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16" name="Text 13"/>
          <p:cNvSpPr/>
          <p:nvPr/>
        </p:nvSpPr>
        <p:spPr>
          <a:xfrm>
            <a:off x="3520440" y="338328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HR systems</a:t>
            </a:r>
            <a:endParaRPr lang="en-US" sz="1800" dirty="0"/>
          </a:p>
        </p:txBody>
      </p:sp>
      <p:sp>
        <p:nvSpPr>
          <p:cNvPr id="17" name="Shape 14"/>
          <p:cNvSpPr/>
          <p:nvPr/>
        </p:nvSpPr>
        <p:spPr>
          <a:xfrm>
            <a:off x="6217920" y="3383280"/>
            <a:ext cx="2423160" cy="868680"/>
          </a:xfrm>
          <a:prstGeom prst="roundRect">
            <a:avLst>
              <a:gd name="adj" fmla="val 9474"/>
            </a:avLst>
          </a:prstGeom>
          <a:solidFill>
            <a:srgbClr val="1A2433"/>
          </a:solidFill>
          <a:ln w="12700">
            <a:solidFill>
              <a:srgbClr val="F2B360"/>
            </a:solidFill>
            <a:prstDash val="solid"/>
          </a:ln>
        </p:spPr>
        <p:txBody>
          <a:bodyPr/>
          <a:lstStyle/>
          <a:p>
            <a:endParaRPr lang="en-US"/>
          </a:p>
        </p:txBody>
      </p:sp>
      <p:sp>
        <p:nvSpPr>
          <p:cNvPr id="18" name="Text 15"/>
          <p:cNvSpPr/>
          <p:nvPr/>
        </p:nvSpPr>
        <p:spPr>
          <a:xfrm>
            <a:off x="6217920" y="3383280"/>
            <a:ext cx="2423160" cy="868680"/>
          </a:xfrm>
          <a:prstGeom prst="rect">
            <a:avLst/>
          </a:prstGeom>
          <a:noFill/>
          <a:ln/>
        </p:spPr>
        <p:txBody>
          <a:bodyPr wrap="square" lIns="0" tIns="0" rIns="0" bIns="0" rtlCol="0" anchor="ctr"/>
          <a:lstStyle/>
          <a:p>
            <a:pPr marL="0" indent="0" algn="ctr">
              <a:buNone/>
            </a:pPr>
            <a:r>
              <a:rPr lang="en-US" sz="1800" dirty="0">
                <a:solidFill>
                  <a:srgbClr val="F2EFE7"/>
                </a:solidFill>
                <a:latin typeface="Arial" pitchFamily="34" charset="0"/>
                <a:ea typeface="Arial" pitchFamily="34" charset="-122"/>
                <a:cs typeface="Arial" pitchFamily="34" charset="-120"/>
              </a:rPr>
              <a:t>Our billing systems</a:t>
            </a:r>
            <a:endParaRPr lang="en-US" sz="1800" dirty="0"/>
          </a:p>
        </p:txBody>
      </p:sp>
      <p:sp>
        <p:nvSpPr>
          <p:cNvPr id="19" name="Shape 16"/>
          <p:cNvSpPr/>
          <p:nvPr/>
        </p:nvSpPr>
        <p:spPr>
          <a:xfrm>
            <a:off x="822960" y="4617720"/>
            <a:ext cx="10515600" cy="914400"/>
          </a:xfrm>
          <a:prstGeom prst="roundRect">
            <a:avLst>
              <a:gd name="adj" fmla="val 9000"/>
            </a:avLst>
          </a:prstGeom>
          <a:solidFill>
            <a:srgbClr val="1A2433"/>
          </a:solidFill>
          <a:ln w="19050">
            <a:solidFill>
              <a:srgbClr val="F2B360"/>
            </a:solidFill>
            <a:prstDash val="solid"/>
          </a:ln>
        </p:spPr>
        <p:txBody>
          <a:bodyPr/>
          <a:lstStyle/>
          <a:p>
            <a:endParaRPr lang="en-US"/>
          </a:p>
        </p:txBody>
      </p:sp>
      <p:sp>
        <p:nvSpPr>
          <p:cNvPr id="20" name="Text 17"/>
          <p:cNvSpPr/>
          <p:nvPr/>
        </p:nvSpPr>
        <p:spPr>
          <a:xfrm>
            <a:off x="1143000" y="4617720"/>
            <a:ext cx="9875520" cy="914400"/>
          </a:xfrm>
          <a:prstGeom prst="rect">
            <a:avLst/>
          </a:prstGeom>
          <a:noFill/>
          <a:ln/>
        </p:spPr>
        <p:txBody>
          <a:bodyPr wrap="square" lIns="0" tIns="0" rIns="0" bIns="0" rtlCol="0" anchor="ctr"/>
          <a:lstStyle/>
          <a:p>
            <a:pPr marL="0" indent="0">
              <a:lnSpc>
                <a:spcPts val="2500"/>
              </a:lnSpc>
              <a:buNone/>
            </a:pPr>
            <a:r>
              <a:rPr lang="en-US" sz="1900" dirty="0">
                <a:solidFill>
                  <a:srgbClr val="F2EFE7"/>
                </a:solidFill>
                <a:latin typeface="Arial" pitchFamily="34" charset="0"/>
                <a:ea typeface="Arial" pitchFamily="34" charset="-122"/>
                <a:cs typeface="Arial" pitchFamily="34" charset="-120"/>
              </a:rPr>
              <a:t>Now a hacker takes the agent. </a:t>
            </a:r>
            <a:r>
              <a:rPr lang="en-US" sz="1900" b="1" dirty="0">
                <a:solidFill>
                  <a:srgbClr val="F2B360"/>
                </a:solidFill>
                <a:latin typeface="Arial" pitchFamily="34" charset="0"/>
                <a:ea typeface="Arial" pitchFamily="34" charset="-122"/>
                <a:cs typeface="Arial" pitchFamily="34" charset="-120"/>
              </a:rPr>
              <a:t>Seven break-ins become one, at machine speed, with our permission on every action.</a:t>
            </a:r>
            <a:endParaRPr lang="en-US" sz="1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THREE IMPACTS</a:t>
            </a:r>
            <a:endParaRPr lang="en-US" sz="1300" dirty="0"/>
          </a:p>
        </p:txBody>
      </p:sp>
      <p:sp>
        <p:nvSpPr>
          <p:cNvPr id="4" name="Shape 1"/>
          <p:cNvSpPr/>
          <p:nvPr/>
        </p:nvSpPr>
        <p:spPr>
          <a:xfrm>
            <a:off x="822960" y="1463040"/>
            <a:ext cx="3520440" cy="3566160"/>
          </a:xfrm>
          <a:prstGeom prst="roundRect">
            <a:avLst>
              <a:gd name="adj" fmla="val 2338"/>
            </a:avLst>
          </a:prstGeom>
          <a:solidFill>
            <a:srgbClr val="1A2433"/>
          </a:solidFill>
          <a:ln/>
        </p:spPr>
        <p:txBody>
          <a:bodyPr/>
          <a:lstStyle/>
          <a:p>
            <a:endParaRPr lang="en-US"/>
          </a:p>
        </p:txBody>
      </p:sp>
      <p:sp>
        <p:nvSpPr>
          <p:cNvPr id="5" name="Text 2"/>
          <p:cNvSpPr/>
          <p:nvPr/>
        </p:nvSpPr>
        <p:spPr>
          <a:xfrm>
            <a:off x="1143000" y="1783080"/>
            <a:ext cx="731520" cy="731520"/>
          </a:xfrm>
          <a:prstGeom prst="rect">
            <a:avLst/>
          </a:prstGeom>
          <a:noFill/>
          <a:ln/>
        </p:spPr>
        <p:txBody>
          <a:bodyPr wrap="square" lIns="0" tIns="0" rIns="0" bIns="0" rtlCol="0" anchor="ctr"/>
          <a:lstStyle/>
          <a:p>
            <a:pPr marL="0" indent="0">
              <a:buNone/>
            </a:pPr>
            <a:r>
              <a:rPr lang="en-US" sz="3600" b="1" dirty="0">
                <a:solidFill>
                  <a:srgbClr val="F2B360"/>
                </a:solidFill>
                <a:latin typeface="Arial" pitchFamily="34" charset="0"/>
                <a:ea typeface="Arial" pitchFamily="34" charset="-122"/>
                <a:cs typeface="Arial" pitchFamily="34" charset="-120"/>
              </a:rPr>
              <a:t>1</a:t>
            </a:r>
            <a:endParaRPr lang="en-US" sz="3600" dirty="0"/>
          </a:p>
        </p:txBody>
      </p:sp>
      <p:sp>
        <p:nvSpPr>
          <p:cNvPr id="6" name="Text 3"/>
          <p:cNvSpPr/>
          <p:nvPr/>
        </p:nvSpPr>
        <p:spPr>
          <a:xfrm>
            <a:off x="1143000" y="2651760"/>
            <a:ext cx="2926080" cy="822960"/>
          </a:xfrm>
          <a:prstGeom prst="rect">
            <a:avLst/>
          </a:prstGeom>
          <a:noFill/>
          <a:ln/>
        </p:spPr>
        <p:txBody>
          <a:bodyPr wrap="square" lIns="0" tIns="0" rIns="0" bIns="0" rtlCol="0" anchor="ctr"/>
          <a:lstStyle/>
          <a:p>
            <a:pPr marL="0" indent="0">
              <a:lnSpc>
                <a:spcPts val="3000"/>
              </a:lnSpc>
              <a:buNone/>
            </a:pPr>
            <a:r>
              <a:rPr lang="en-US" sz="2400" b="1" dirty="0">
                <a:solidFill>
                  <a:srgbClr val="F2EFE7"/>
                </a:solidFill>
                <a:latin typeface="Arial" pitchFamily="34" charset="0"/>
                <a:ea typeface="Arial" pitchFamily="34" charset="-122"/>
                <a:cs typeface="Arial" pitchFamily="34" charset="-120"/>
              </a:rPr>
              <a:t>Software attacks</a:t>
            </a:r>
            <a:endParaRPr lang="en-US" sz="2400" dirty="0"/>
          </a:p>
        </p:txBody>
      </p:sp>
      <p:sp>
        <p:nvSpPr>
          <p:cNvPr id="7" name="Text 4"/>
          <p:cNvSpPr/>
          <p:nvPr/>
        </p:nvSpPr>
        <p:spPr>
          <a:xfrm>
            <a:off x="1143000" y="3566160"/>
            <a:ext cx="2926080" cy="1188720"/>
          </a:xfrm>
          <a:prstGeom prst="rect">
            <a:avLst/>
          </a:prstGeom>
          <a:noFill/>
          <a:ln/>
        </p:spPr>
        <p:txBody>
          <a:bodyPr wrap="square" lIns="0" tIns="0" rIns="0" bIns="0" rtlCol="0" anchor="ctr"/>
          <a:lstStyle/>
          <a:p>
            <a:pPr marL="0" indent="0">
              <a:lnSpc>
                <a:spcPts val="2100"/>
              </a:lnSpc>
              <a:buNone/>
            </a:pPr>
            <a:r>
              <a:rPr lang="en-US" sz="1500" dirty="0">
                <a:solidFill>
                  <a:srgbClr val="93A1B3"/>
                </a:solidFill>
                <a:latin typeface="Arial" pitchFamily="34" charset="0"/>
                <a:ea typeface="Arial" pitchFamily="34" charset="-122"/>
                <a:cs typeface="Arial" pitchFamily="34" charset="-120"/>
              </a:rPr>
              <a:t>Faster. Far more of them. Boring, and relentless.</a:t>
            </a:r>
            <a:endParaRPr lang="en-US" sz="1500" dirty="0"/>
          </a:p>
        </p:txBody>
      </p:sp>
      <p:sp>
        <p:nvSpPr>
          <p:cNvPr id="8" name="Shape 5"/>
          <p:cNvSpPr/>
          <p:nvPr/>
        </p:nvSpPr>
        <p:spPr>
          <a:xfrm>
            <a:off x="4654296" y="1463040"/>
            <a:ext cx="3520440" cy="3566160"/>
          </a:xfrm>
          <a:prstGeom prst="roundRect">
            <a:avLst>
              <a:gd name="adj" fmla="val 2338"/>
            </a:avLst>
          </a:prstGeom>
          <a:solidFill>
            <a:srgbClr val="1A2433"/>
          </a:solidFill>
          <a:ln/>
        </p:spPr>
        <p:txBody>
          <a:bodyPr/>
          <a:lstStyle/>
          <a:p>
            <a:endParaRPr lang="en-US"/>
          </a:p>
        </p:txBody>
      </p:sp>
      <p:sp>
        <p:nvSpPr>
          <p:cNvPr id="9" name="Text 6"/>
          <p:cNvSpPr/>
          <p:nvPr/>
        </p:nvSpPr>
        <p:spPr>
          <a:xfrm>
            <a:off x="4974336" y="1783080"/>
            <a:ext cx="731520" cy="731520"/>
          </a:xfrm>
          <a:prstGeom prst="rect">
            <a:avLst/>
          </a:prstGeom>
          <a:noFill/>
          <a:ln/>
        </p:spPr>
        <p:txBody>
          <a:bodyPr wrap="square" lIns="0" tIns="0" rIns="0" bIns="0" rtlCol="0" anchor="ctr"/>
          <a:lstStyle/>
          <a:p>
            <a:pPr marL="0" indent="0">
              <a:buNone/>
            </a:pPr>
            <a:r>
              <a:rPr lang="en-US" sz="3600" b="1" dirty="0">
                <a:solidFill>
                  <a:srgbClr val="F2B360"/>
                </a:solidFill>
                <a:latin typeface="Arial" pitchFamily="34" charset="0"/>
                <a:ea typeface="Arial" pitchFamily="34" charset="-122"/>
                <a:cs typeface="Arial" pitchFamily="34" charset="-120"/>
              </a:rPr>
              <a:t>2</a:t>
            </a:r>
            <a:endParaRPr lang="en-US" sz="3600" dirty="0"/>
          </a:p>
        </p:txBody>
      </p:sp>
      <p:sp>
        <p:nvSpPr>
          <p:cNvPr id="10" name="Text 7"/>
          <p:cNvSpPr/>
          <p:nvPr/>
        </p:nvSpPr>
        <p:spPr>
          <a:xfrm>
            <a:off x="4974336" y="2651760"/>
            <a:ext cx="2926080" cy="822960"/>
          </a:xfrm>
          <a:prstGeom prst="rect">
            <a:avLst/>
          </a:prstGeom>
          <a:noFill/>
          <a:ln/>
        </p:spPr>
        <p:txBody>
          <a:bodyPr wrap="square" lIns="0" tIns="0" rIns="0" bIns="0" rtlCol="0" anchor="ctr"/>
          <a:lstStyle/>
          <a:p>
            <a:pPr marL="0" indent="0">
              <a:lnSpc>
                <a:spcPts val="3000"/>
              </a:lnSpc>
              <a:buNone/>
            </a:pPr>
            <a:r>
              <a:rPr lang="en-US" sz="2400" b="1" dirty="0">
                <a:solidFill>
                  <a:srgbClr val="F2EFE7"/>
                </a:solidFill>
                <a:latin typeface="Arial" pitchFamily="34" charset="0"/>
                <a:ea typeface="Arial" pitchFamily="34" charset="-122"/>
                <a:cs typeface="Arial" pitchFamily="34" charset="-120"/>
              </a:rPr>
              <a:t>Human attacks</a:t>
            </a:r>
            <a:endParaRPr lang="en-US" sz="2400" dirty="0"/>
          </a:p>
        </p:txBody>
      </p:sp>
      <p:sp>
        <p:nvSpPr>
          <p:cNvPr id="11" name="Text 8"/>
          <p:cNvSpPr/>
          <p:nvPr/>
        </p:nvSpPr>
        <p:spPr>
          <a:xfrm>
            <a:off x="4974336" y="3566160"/>
            <a:ext cx="2926080" cy="1188720"/>
          </a:xfrm>
          <a:prstGeom prst="rect">
            <a:avLst/>
          </a:prstGeom>
          <a:noFill/>
          <a:ln/>
        </p:spPr>
        <p:txBody>
          <a:bodyPr wrap="square" lIns="0" tIns="0" rIns="0" bIns="0" rtlCol="0" anchor="ctr"/>
          <a:lstStyle/>
          <a:p>
            <a:pPr marL="0" indent="0">
              <a:lnSpc>
                <a:spcPts val="2100"/>
              </a:lnSpc>
              <a:buNone/>
            </a:pPr>
            <a:r>
              <a:rPr lang="en-US" sz="1500" dirty="0">
                <a:solidFill>
                  <a:srgbClr val="93A1B3"/>
                </a:solidFill>
                <a:latin typeface="Arial" pitchFamily="34" charset="0"/>
                <a:ea typeface="Arial" pitchFamily="34" charset="-122"/>
                <a:cs typeface="Arial" pitchFamily="34" charset="-120"/>
              </a:rPr>
              <a:t>Forged faces, voices and documents. The tells are gone.</a:t>
            </a:r>
            <a:endParaRPr lang="en-US" sz="1500" dirty="0"/>
          </a:p>
        </p:txBody>
      </p:sp>
      <p:sp>
        <p:nvSpPr>
          <p:cNvPr id="12" name="Shape 9"/>
          <p:cNvSpPr/>
          <p:nvPr/>
        </p:nvSpPr>
        <p:spPr>
          <a:xfrm>
            <a:off x="8485632" y="1463040"/>
            <a:ext cx="3520440" cy="3566160"/>
          </a:xfrm>
          <a:prstGeom prst="roundRect">
            <a:avLst>
              <a:gd name="adj" fmla="val 2338"/>
            </a:avLst>
          </a:prstGeom>
          <a:solidFill>
            <a:srgbClr val="1A2433"/>
          </a:solidFill>
          <a:ln/>
        </p:spPr>
        <p:txBody>
          <a:bodyPr/>
          <a:lstStyle/>
          <a:p>
            <a:endParaRPr lang="en-US"/>
          </a:p>
        </p:txBody>
      </p:sp>
      <p:sp>
        <p:nvSpPr>
          <p:cNvPr id="13" name="Text 10"/>
          <p:cNvSpPr/>
          <p:nvPr/>
        </p:nvSpPr>
        <p:spPr>
          <a:xfrm>
            <a:off x="8805672" y="1783080"/>
            <a:ext cx="731520" cy="731520"/>
          </a:xfrm>
          <a:prstGeom prst="rect">
            <a:avLst/>
          </a:prstGeom>
          <a:noFill/>
          <a:ln/>
        </p:spPr>
        <p:txBody>
          <a:bodyPr wrap="square" lIns="0" tIns="0" rIns="0" bIns="0" rtlCol="0" anchor="ctr"/>
          <a:lstStyle/>
          <a:p>
            <a:pPr marL="0" indent="0">
              <a:buNone/>
            </a:pPr>
            <a:r>
              <a:rPr lang="en-US" sz="3600" b="1" dirty="0">
                <a:solidFill>
                  <a:srgbClr val="F2B360"/>
                </a:solidFill>
                <a:latin typeface="Arial" pitchFamily="34" charset="0"/>
                <a:ea typeface="Arial" pitchFamily="34" charset="-122"/>
                <a:cs typeface="Arial" pitchFamily="34" charset="-120"/>
              </a:rPr>
              <a:t>3</a:t>
            </a:r>
            <a:endParaRPr lang="en-US" sz="3600" dirty="0"/>
          </a:p>
        </p:txBody>
      </p:sp>
      <p:sp>
        <p:nvSpPr>
          <p:cNvPr id="14" name="Text 11"/>
          <p:cNvSpPr/>
          <p:nvPr/>
        </p:nvSpPr>
        <p:spPr>
          <a:xfrm>
            <a:off x="8805672" y="2651760"/>
            <a:ext cx="2926080" cy="822960"/>
          </a:xfrm>
          <a:prstGeom prst="rect">
            <a:avLst/>
          </a:prstGeom>
          <a:noFill/>
          <a:ln/>
        </p:spPr>
        <p:txBody>
          <a:bodyPr wrap="square" lIns="0" tIns="0" rIns="0" bIns="0" rtlCol="0" anchor="ctr"/>
          <a:lstStyle/>
          <a:p>
            <a:pPr marL="0" indent="0">
              <a:lnSpc>
                <a:spcPts val="3000"/>
              </a:lnSpc>
              <a:buNone/>
            </a:pPr>
            <a:r>
              <a:rPr lang="en-US" sz="2400" b="1" dirty="0">
                <a:solidFill>
                  <a:srgbClr val="F2EFE7"/>
                </a:solidFill>
                <a:latin typeface="Arial" pitchFamily="34" charset="0"/>
                <a:ea typeface="Arial" pitchFamily="34" charset="-122"/>
                <a:cs typeface="Arial" pitchFamily="34" charset="-120"/>
              </a:rPr>
              <a:t>Agentic AI</a:t>
            </a:r>
            <a:endParaRPr lang="en-US" sz="2400" dirty="0"/>
          </a:p>
        </p:txBody>
      </p:sp>
      <p:sp>
        <p:nvSpPr>
          <p:cNvPr id="15" name="Text 12"/>
          <p:cNvSpPr/>
          <p:nvPr/>
        </p:nvSpPr>
        <p:spPr>
          <a:xfrm>
            <a:off x="8805672" y="3566160"/>
            <a:ext cx="2926080" cy="1188720"/>
          </a:xfrm>
          <a:prstGeom prst="rect">
            <a:avLst/>
          </a:prstGeom>
          <a:noFill/>
          <a:ln/>
        </p:spPr>
        <p:txBody>
          <a:bodyPr wrap="square" lIns="0" tIns="0" rIns="0" bIns="0" rtlCol="0" anchor="ctr"/>
          <a:lstStyle/>
          <a:p>
            <a:pPr marL="0" indent="0">
              <a:lnSpc>
                <a:spcPts val="2100"/>
              </a:lnSpc>
              <a:buNone/>
            </a:pPr>
            <a:r>
              <a:rPr lang="en-US" sz="1500" dirty="0">
                <a:solidFill>
                  <a:srgbClr val="93A1B3"/>
                </a:solidFill>
                <a:latin typeface="Arial" pitchFamily="34" charset="0"/>
                <a:ea typeface="Arial" pitchFamily="34" charset="-122"/>
                <a:cs typeface="Arial" pitchFamily="34" charset="-120"/>
              </a:rPr>
              <a:t>The agents we invited in, carrying every permission we gave them.</a:t>
            </a:r>
            <a:endParaRPr lang="en-US" sz="1500" dirty="0"/>
          </a:p>
        </p:txBody>
      </p:sp>
      <p:sp>
        <p:nvSpPr>
          <p:cNvPr id="16" name="Text 13"/>
          <p:cNvSpPr/>
          <p:nvPr/>
        </p:nvSpPr>
        <p:spPr>
          <a:xfrm>
            <a:off x="822960" y="5394960"/>
            <a:ext cx="10515600" cy="457200"/>
          </a:xfrm>
          <a:prstGeom prst="rect">
            <a:avLst/>
          </a:prstGeom>
          <a:noFill/>
          <a:ln/>
        </p:spPr>
        <p:txBody>
          <a:bodyPr wrap="square" lIns="0" tIns="0" rIns="0" bIns="0" rtlCol="0" anchor="ctr"/>
          <a:lstStyle/>
          <a:p>
            <a:pPr marL="0" indent="0">
              <a:buNone/>
            </a:pPr>
            <a:r>
              <a:rPr lang="en-US" sz="2000" i="1" dirty="0">
                <a:solidFill>
                  <a:srgbClr val="45CDB9"/>
                </a:solidFill>
                <a:latin typeface="Arial" pitchFamily="34" charset="0"/>
                <a:ea typeface="Arial" pitchFamily="34" charset="-122"/>
                <a:cs typeface="Arial" pitchFamily="34" charset="-120"/>
              </a:rPr>
              <a:t>Now, what we do about all three.</a:t>
            </a:r>
            <a:endParaRPr lang="en-US" sz="2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pic>
        <p:nvPicPr>
          <p:cNvPr id="3" name="Image 0" descr="/home/claude/img/image31.jpg"/>
          <p:cNvPicPr>
            <a:picLocks noChangeAspect="1"/>
          </p:cNvPicPr>
          <p:nvPr/>
        </p:nvPicPr>
        <p:blipFill>
          <a:blip r:embed="rId3"/>
          <a:srcRect/>
          <a:stretch/>
        </p:blipFill>
        <p:spPr>
          <a:xfrm>
            <a:off x="5120640" y="0"/>
            <a:ext cx="7071055" cy="6858000"/>
          </a:xfrm>
          <a:prstGeom prst="rect">
            <a:avLst/>
          </a:prstGeom>
        </p:spPr>
      </p:pic>
      <p:sp>
        <p:nvSpPr>
          <p:cNvPr id="4" name="Shape 0"/>
          <p:cNvSpPr/>
          <p:nvPr/>
        </p:nvSpPr>
        <p:spPr>
          <a:xfrm>
            <a:off x="0" y="0"/>
            <a:ext cx="5257800" cy="6858000"/>
          </a:xfrm>
          <a:prstGeom prst="rect">
            <a:avLst/>
          </a:prstGeom>
          <a:solidFill>
            <a:srgbClr val="0F1622"/>
          </a:solidFill>
          <a:ln/>
        </p:spPr>
        <p:txBody>
          <a:bodyPr/>
          <a:lstStyle/>
          <a:p>
            <a:endParaRPr lang="en-US"/>
          </a:p>
        </p:txBody>
      </p:sp>
      <p:sp>
        <p:nvSpPr>
          <p:cNvPr id="5" name="Text 1"/>
          <p:cNvSpPr/>
          <p:nvPr/>
        </p:nvSpPr>
        <p:spPr>
          <a:xfrm>
            <a:off x="822960" y="1783080"/>
            <a:ext cx="402336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PART THREE</a:t>
            </a:r>
            <a:endParaRPr lang="en-US" sz="1300" dirty="0"/>
          </a:p>
        </p:txBody>
      </p:sp>
      <p:sp>
        <p:nvSpPr>
          <p:cNvPr id="6" name="Text 2"/>
          <p:cNvSpPr/>
          <p:nvPr/>
        </p:nvSpPr>
        <p:spPr>
          <a:xfrm>
            <a:off x="822960" y="2377440"/>
            <a:ext cx="4114800" cy="2103120"/>
          </a:xfrm>
          <a:prstGeom prst="rect">
            <a:avLst/>
          </a:prstGeom>
          <a:noFill/>
          <a:ln/>
        </p:spPr>
        <p:txBody>
          <a:bodyPr wrap="square" lIns="0" tIns="0" rIns="0" bIns="0" rtlCol="0" anchor="ctr"/>
          <a:lstStyle/>
          <a:p>
            <a:pPr marL="0" indent="0">
              <a:lnSpc>
                <a:spcPts val="4400"/>
              </a:lnSpc>
              <a:buNone/>
            </a:pPr>
            <a:r>
              <a:rPr lang="en-US" sz="3600" b="1" dirty="0">
                <a:solidFill>
                  <a:srgbClr val="F2EFE7"/>
                </a:solidFill>
                <a:latin typeface="Arial" pitchFamily="34" charset="0"/>
                <a:ea typeface="Arial" pitchFamily="34" charset="-122"/>
                <a:cs typeface="Arial" pitchFamily="34" charset="-120"/>
              </a:rPr>
              <a:t>What we do</a:t>
            </a:r>
            <a:endParaRPr lang="en-US" sz="3600" dirty="0"/>
          </a:p>
        </p:txBody>
      </p:sp>
      <p:sp>
        <p:nvSpPr>
          <p:cNvPr id="7" name="Text 3"/>
          <p:cNvSpPr/>
          <p:nvPr/>
        </p:nvSpPr>
        <p:spPr>
          <a:xfrm>
            <a:off x="822960" y="4663440"/>
            <a:ext cx="4114800" cy="109728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Built by people, on purpose, and it still holds.</a:t>
            </a:r>
            <a:endParaRPr lang="en-US" sz="16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pic>
        <p:nvPicPr>
          <p:cNvPr id="3" name="Image 0" descr="/home/claude/img/image21.jpg"/>
          <p:cNvPicPr>
            <a:picLocks noChangeAspect="1"/>
          </p:cNvPicPr>
          <p:nvPr/>
        </p:nvPicPr>
        <p:blipFill>
          <a:blip r:embed="rId3"/>
          <a:stretch>
            <a:fillRect/>
          </a:stretch>
        </p:blipFill>
        <p:spPr>
          <a:xfrm>
            <a:off x="822960" y="1371600"/>
            <a:ext cx="4937760" cy="3328416"/>
          </a:xfrm>
          <a:prstGeom prst="rect">
            <a:avLst/>
          </a:prstGeom>
        </p:spPr>
      </p:pic>
      <p:sp>
        <p:nvSpPr>
          <p:cNvPr id="4" name="Text 0"/>
          <p:cNvSpPr/>
          <p:nvPr/>
        </p:nvSpPr>
        <p:spPr>
          <a:xfrm>
            <a:off x="822960" y="4846320"/>
            <a:ext cx="4937760" cy="731520"/>
          </a:xfrm>
          <a:prstGeom prst="rect">
            <a:avLst/>
          </a:prstGeom>
          <a:noFill/>
          <a:ln/>
        </p:spPr>
        <p:txBody>
          <a:bodyPr wrap="square" lIns="0" tIns="0" rIns="0" bIns="0" rtlCol="0" anchor="ctr"/>
          <a:lstStyle/>
          <a:p>
            <a:pPr marL="0" indent="0">
              <a:lnSpc>
                <a:spcPts val="1900"/>
              </a:lnSpc>
              <a:buNone/>
            </a:pPr>
            <a:r>
              <a:rPr lang="en-US" sz="1400" dirty="0">
                <a:solidFill>
                  <a:srgbClr val="93A1B3"/>
                </a:solidFill>
                <a:latin typeface="Arial" pitchFamily="34" charset="0"/>
                <a:ea typeface="Arial" pitchFamily="34" charset="-122"/>
                <a:cs typeface="Arial" pitchFamily="34" charset="-120"/>
              </a:rPr>
              <a:t>Naval Postgraduate School, 2003. 5,000 devices, public IP space, no patching, no endpoint protection.</a:t>
            </a:r>
            <a:endParaRPr lang="en-US" sz="1400" dirty="0"/>
          </a:p>
        </p:txBody>
      </p:sp>
      <p:sp>
        <p:nvSpPr>
          <p:cNvPr id="5" name="Text 1"/>
          <p:cNvSpPr/>
          <p:nvPr/>
        </p:nvSpPr>
        <p:spPr>
          <a:xfrm>
            <a:off x="6400800" y="1554480"/>
            <a:ext cx="4937760" cy="1554480"/>
          </a:xfrm>
          <a:prstGeom prst="rect">
            <a:avLst/>
          </a:prstGeom>
          <a:noFill/>
          <a:ln/>
        </p:spPr>
        <p:txBody>
          <a:bodyPr wrap="square" lIns="0" tIns="0" rIns="0" bIns="0" rtlCol="0" anchor="ctr"/>
          <a:lstStyle/>
          <a:p>
            <a:pPr marL="0" indent="0">
              <a:lnSpc>
                <a:spcPts val="4400"/>
              </a:lnSpc>
              <a:buNone/>
            </a:pPr>
            <a:r>
              <a:rPr lang="en-US" sz="3400" b="1" dirty="0">
                <a:solidFill>
                  <a:srgbClr val="F2EFE7"/>
                </a:solidFill>
                <a:latin typeface="Arial" pitchFamily="34" charset="0"/>
                <a:ea typeface="Arial" pitchFamily="34" charset="-122"/>
                <a:cs typeface="Arial" pitchFamily="34" charset="-120"/>
              </a:rPr>
              <a:t>Break the chain</a:t>
            </a:r>
            <a:endParaRPr lang="en-US" sz="3400" dirty="0"/>
          </a:p>
          <a:p>
            <a:pPr marL="0" indent="0">
              <a:lnSpc>
                <a:spcPts val="4400"/>
              </a:lnSpc>
              <a:buNone/>
            </a:pPr>
            <a:r>
              <a:rPr lang="en-US" sz="3400" b="1" dirty="0">
                <a:solidFill>
                  <a:srgbClr val="F2EFE7"/>
                </a:solidFill>
                <a:latin typeface="Arial" pitchFamily="34" charset="0"/>
                <a:ea typeface="Arial" pitchFamily="34" charset="-122"/>
                <a:cs typeface="Arial" pitchFamily="34" charset="-120"/>
              </a:rPr>
              <a:t>in one place.</a:t>
            </a:r>
            <a:endParaRPr lang="en-US" sz="3400" dirty="0"/>
          </a:p>
        </p:txBody>
      </p:sp>
      <p:sp>
        <p:nvSpPr>
          <p:cNvPr id="6" name="Shape 2"/>
          <p:cNvSpPr/>
          <p:nvPr/>
        </p:nvSpPr>
        <p:spPr>
          <a:xfrm>
            <a:off x="6446520" y="3520440"/>
            <a:ext cx="128016" cy="128016"/>
          </a:xfrm>
          <a:prstGeom prst="ellipse">
            <a:avLst/>
          </a:prstGeom>
          <a:solidFill>
            <a:srgbClr val="45CDB9"/>
          </a:solidFill>
          <a:ln/>
        </p:spPr>
        <p:txBody>
          <a:bodyPr/>
          <a:lstStyle/>
          <a:p>
            <a:endParaRPr lang="en-US"/>
          </a:p>
        </p:txBody>
      </p:sp>
      <p:sp>
        <p:nvSpPr>
          <p:cNvPr id="7" name="Text 3"/>
          <p:cNvSpPr/>
          <p:nvPr/>
        </p:nvSpPr>
        <p:spPr>
          <a:xfrm>
            <a:off x="6766560" y="3337560"/>
            <a:ext cx="4572000" cy="502920"/>
          </a:xfrm>
          <a:prstGeom prst="rect">
            <a:avLst/>
          </a:prstGeom>
          <a:noFill/>
          <a:ln/>
        </p:spPr>
        <p:txBody>
          <a:bodyPr wrap="square" lIns="0" tIns="0" rIns="0" bIns="0" rtlCol="0" anchor="ctr"/>
          <a:lstStyle/>
          <a:p>
            <a:pPr marL="0" indent="0">
              <a:buNone/>
            </a:pPr>
            <a:r>
              <a:rPr lang="en-US" sz="1700" b="1" dirty="0">
                <a:solidFill>
                  <a:srgbClr val="45CDB9"/>
                </a:solidFill>
                <a:latin typeface="Arial" pitchFamily="34" charset="0"/>
                <a:ea typeface="Arial" pitchFamily="34" charset="-122"/>
                <a:cs typeface="Arial" pitchFamily="34" charset="-120"/>
              </a:rPr>
              <a:t>A firewall  </a:t>
            </a:r>
            <a:r>
              <a:rPr lang="en-US" sz="1700" dirty="0">
                <a:solidFill>
                  <a:srgbClr val="93A1B3"/>
                </a:solidFill>
                <a:latin typeface="Arial" pitchFamily="34" charset="0"/>
                <a:ea typeface="Arial" pitchFamily="34" charset="-122"/>
                <a:cs typeface="Arial" pitchFamily="34" charset="-120"/>
              </a:rPr>
              <a:t>would have stopped it</a:t>
            </a:r>
            <a:endParaRPr lang="en-US" sz="1700" dirty="0"/>
          </a:p>
        </p:txBody>
      </p:sp>
      <p:sp>
        <p:nvSpPr>
          <p:cNvPr id="8" name="Shape 4"/>
          <p:cNvSpPr/>
          <p:nvPr/>
        </p:nvSpPr>
        <p:spPr>
          <a:xfrm>
            <a:off x="6446520" y="4178808"/>
            <a:ext cx="128016" cy="128016"/>
          </a:xfrm>
          <a:prstGeom prst="ellipse">
            <a:avLst/>
          </a:prstGeom>
          <a:solidFill>
            <a:srgbClr val="45CDB9"/>
          </a:solidFill>
          <a:ln/>
        </p:spPr>
        <p:txBody>
          <a:bodyPr/>
          <a:lstStyle/>
          <a:p>
            <a:endParaRPr lang="en-US"/>
          </a:p>
        </p:txBody>
      </p:sp>
      <p:sp>
        <p:nvSpPr>
          <p:cNvPr id="9" name="Text 5"/>
          <p:cNvSpPr/>
          <p:nvPr/>
        </p:nvSpPr>
        <p:spPr>
          <a:xfrm>
            <a:off x="6766560" y="3995928"/>
            <a:ext cx="4572000" cy="502920"/>
          </a:xfrm>
          <a:prstGeom prst="rect">
            <a:avLst/>
          </a:prstGeom>
          <a:noFill/>
          <a:ln/>
        </p:spPr>
        <p:txBody>
          <a:bodyPr wrap="square" lIns="0" tIns="0" rIns="0" bIns="0" rtlCol="0" anchor="ctr"/>
          <a:lstStyle/>
          <a:p>
            <a:pPr marL="0" indent="0">
              <a:buNone/>
            </a:pPr>
            <a:r>
              <a:rPr lang="en-US" sz="1700" b="1" dirty="0">
                <a:solidFill>
                  <a:srgbClr val="45CDB9"/>
                </a:solidFill>
                <a:latin typeface="Arial" pitchFamily="34" charset="0"/>
                <a:ea typeface="Arial" pitchFamily="34" charset="-122"/>
                <a:cs typeface="Arial" pitchFamily="34" charset="-120"/>
              </a:rPr>
              <a:t>Endpoint protection  </a:t>
            </a:r>
            <a:r>
              <a:rPr lang="en-US" sz="1700" dirty="0">
                <a:solidFill>
                  <a:srgbClr val="93A1B3"/>
                </a:solidFill>
                <a:latin typeface="Arial" pitchFamily="34" charset="0"/>
                <a:ea typeface="Arial" pitchFamily="34" charset="-122"/>
                <a:cs typeface="Arial" pitchFamily="34" charset="-120"/>
              </a:rPr>
              <a:t>would have stopped it</a:t>
            </a:r>
            <a:endParaRPr lang="en-US" sz="1700" dirty="0"/>
          </a:p>
        </p:txBody>
      </p:sp>
      <p:sp>
        <p:nvSpPr>
          <p:cNvPr id="10" name="Shape 6"/>
          <p:cNvSpPr/>
          <p:nvPr/>
        </p:nvSpPr>
        <p:spPr>
          <a:xfrm>
            <a:off x="6446520" y="4837176"/>
            <a:ext cx="128016" cy="128016"/>
          </a:xfrm>
          <a:prstGeom prst="ellipse">
            <a:avLst/>
          </a:prstGeom>
          <a:solidFill>
            <a:srgbClr val="45CDB9"/>
          </a:solidFill>
          <a:ln/>
        </p:spPr>
        <p:txBody>
          <a:bodyPr/>
          <a:lstStyle/>
          <a:p>
            <a:endParaRPr lang="en-US"/>
          </a:p>
        </p:txBody>
      </p:sp>
      <p:sp>
        <p:nvSpPr>
          <p:cNvPr id="11" name="Text 7"/>
          <p:cNvSpPr/>
          <p:nvPr/>
        </p:nvSpPr>
        <p:spPr>
          <a:xfrm>
            <a:off x="6766560" y="4654296"/>
            <a:ext cx="4572000" cy="502920"/>
          </a:xfrm>
          <a:prstGeom prst="rect">
            <a:avLst/>
          </a:prstGeom>
          <a:noFill/>
          <a:ln/>
        </p:spPr>
        <p:txBody>
          <a:bodyPr wrap="square" lIns="0" tIns="0" rIns="0" bIns="0" rtlCol="0" anchor="ctr"/>
          <a:lstStyle/>
          <a:p>
            <a:pPr marL="0" indent="0">
              <a:buNone/>
            </a:pPr>
            <a:r>
              <a:rPr lang="en-US" sz="1700" b="1" dirty="0">
                <a:solidFill>
                  <a:srgbClr val="45CDB9"/>
                </a:solidFill>
                <a:latin typeface="Arial" pitchFamily="34" charset="0"/>
                <a:ea typeface="Arial" pitchFamily="34" charset="-122"/>
                <a:cs typeface="Arial" pitchFamily="34" charset="-120"/>
              </a:rPr>
              <a:t>Patch management  </a:t>
            </a:r>
            <a:r>
              <a:rPr lang="en-US" sz="1700" dirty="0">
                <a:solidFill>
                  <a:srgbClr val="93A1B3"/>
                </a:solidFill>
                <a:latin typeface="Arial" pitchFamily="34" charset="0"/>
                <a:ea typeface="Arial" pitchFamily="34" charset="-122"/>
                <a:cs typeface="Arial" pitchFamily="34" charset="-120"/>
              </a:rPr>
              <a:t>is what we used</a:t>
            </a:r>
            <a:endParaRPr lang="en-US" sz="1700" dirty="0"/>
          </a:p>
        </p:txBody>
      </p:sp>
      <p:sp>
        <p:nvSpPr>
          <p:cNvPr id="12" name="Text 8"/>
          <p:cNvSpPr/>
          <p:nvPr/>
        </p:nvSpPr>
        <p:spPr>
          <a:xfrm>
            <a:off x="6400800" y="5440680"/>
            <a:ext cx="4937760" cy="731520"/>
          </a:xfrm>
          <a:prstGeom prst="rect">
            <a:avLst/>
          </a:prstGeom>
          <a:noFill/>
          <a:ln/>
        </p:spPr>
        <p:txBody>
          <a:bodyPr wrap="square" lIns="0" tIns="0" rIns="0" bIns="0" rtlCol="0" anchor="ctr"/>
          <a:lstStyle/>
          <a:p>
            <a:pPr marL="0" indent="0">
              <a:lnSpc>
                <a:spcPts val="2000"/>
              </a:lnSpc>
              <a:buNone/>
            </a:pPr>
            <a:r>
              <a:rPr lang="en-US" sz="1500" i="1" dirty="0">
                <a:solidFill>
                  <a:srgbClr val="93A1B3"/>
                </a:solidFill>
                <a:latin typeface="Arial" pitchFamily="34" charset="0"/>
                <a:ea typeface="Arial" pitchFamily="34" charset="-122"/>
                <a:cs typeface="Arial" pitchFamily="34" charset="-120"/>
              </a:rPr>
              <a:t>The attacker had to succeed across all of them. Blaster 2003. Sasser 2004. Defence in depth.</a:t>
            </a:r>
            <a:endParaRPr lang="en-US" sz="15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THE FRAMEWORK I RECOMMEND</a:t>
            </a:r>
            <a:endParaRPr lang="en-US" sz="1300" dirty="0"/>
          </a:p>
        </p:txBody>
      </p:sp>
      <p:pic>
        <p:nvPicPr>
          <p:cNvPr id="4" name="Image 0" descr="/home/claude/img/image27.png"/>
          <p:cNvPicPr>
            <a:picLocks noChangeAspect="1"/>
          </p:cNvPicPr>
          <p:nvPr/>
        </p:nvPicPr>
        <p:blipFill>
          <a:blip r:embed="rId3"/>
          <a:stretch>
            <a:fillRect/>
          </a:stretch>
        </p:blipFill>
        <p:spPr>
          <a:xfrm>
            <a:off x="822960" y="1280160"/>
            <a:ext cx="6949440" cy="4818888"/>
          </a:xfrm>
          <a:prstGeom prst="rect">
            <a:avLst/>
          </a:prstGeom>
        </p:spPr>
      </p:pic>
      <p:sp>
        <p:nvSpPr>
          <p:cNvPr id="5" name="Text 1"/>
          <p:cNvSpPr/>
          <p:nvPr/>
        </p:nvSpPr>
        <p:spPr>
          <a:xfrm>
            <a:off x="8321040" y="1737360"/>
            <a:ext cx="3108960" cy="914400"/>
          </a:xfrm>
          <a:prstGeom prst="rect">
            <a:avLst/>
          </a:prstGeom>
          <a:noFill/>
          <a:ln/>
        </p:spPr>
        <p:txBody>
          <a:bodyPr wrap="square" lIns="0" tIns="0" rIns="0" bIns="0" rtlCol="0" anchor="ctr"/>
          <a:lstStyle/>
          <a:p>
            <a:pPr marL="0" indent="0">
              <a:buNone/>
            </a:pPr>
            <a:r>
              <a:rPr lang="en-US" sz="4200" b="1" dirty="0">
                <a:solidFill>
                  <a:srgbClr val="F2EFE7"/>
                </a:solidFill>
                <a:latin typeface="Arial" pitchFamily="34" charset="0"/>
                <a:ea typeface="Arial" pitchFamily="34" charset="-122"/>
                <a:cs typeface="Arial" pitchFamily="34" charset="-120"/>
              </a:rPr>
              <a:t>18 controls.</a:t>
            </a:r>
            <a:endParaRPr lang="en-US" sz="4200" dirty="0"/>
          </a:p>
        </p:txBody>
      </p:sp>
      <p:sp>
        <p:nvSpPr>
          <p:cNvPr id="6" name="Text 2"/>
          <p:cNvSpPr/>
          <p:nvPr/>
        </p:nvSpPr>
        <p:spPr>
          <a:xfrm>
            <a:off x="8321040" y="2743200"/>
            <a:ext cx="3108960" cy="1097280"/>
          </a:xfrm>
          <a:prstGeom prst="rect">
            <a:avLst/>
          </a:prstGeom>
          <a:noFill/>
          <a:ln/>
        </p:spPr>
        <p:txBody>
          <a:bodyPr wrap="square" lIns="0" tIns="0" rIns="0" bIns="0" rtlCol="0" anchor="ctr"/>
          <a:lstStyle/>
          <a:p>
            <a:pPr marL="0" indent="0">
              <a:lnSpc>
                <a:spcPts val="2400"/>
              </a:lnSpc>
              <a:buNone/>
            </a:pPr>
            <a:r>
              <a:rPr lang="en-US" sz="1700" dirty="0">
                <a:solidFill>
                  <a:srgbClr val="45CDB9"/>
                </a:solidFill>
                <a:latin typeface="Arial" pitchFamily="34" charset="0"/>
                <a:ea typeface="Arial" pitchFamily="34" charset="-122"/>
                <a:cs typeface="Arial" pitchFamily="34" charset="-120"/>
              </a:rPr>
              <a:t>Center for Internet Security</a:t>
            </a:r>
            <a:endParaRPr lang="en-US" sz="1700" dirty="0"/>
          </a:p>
          <a:p>
            <a:pPr marL="0" indent="0">
              <a:lnSpc>
                <a:spcPts val="2400"/>
              </a:lnSpc>
              <a:buNone/>
            </a:pPr>
            <a:r>
              <a:rPr lang="en-US" sz="1700" dirty="0">
                <a:solidFill>
                  <a:srgbClr val="45CDB9"/>
                </a:solidFill>
                <a:latin typeface="Arial" pitchFamily="34" charset="0"/>
                <a:ea typeface="Arial" pitchFamily="34" charset="-122"/>
                <a:cs typeface="Arial" pitchFamily="34" charset="-120"/>
              </a:rPr>
              <a:t>Critical Security Controls v8.</a:t>
            </a:r>
            <a:endParaRPr lang="en-US" sz="1700" dirty="0"/>
          </a:p>
        </p:txBody>
      </p:sp>
      <p:sp>
        <p:nvSpPr>
          <p:cNvPr id="7" name="Text 3"/>
          <p:cNvSpPr/>
          <p:nvPr/>
        </p:nvSpPr>
        <p:spPr>
          <a:xfrm>
            <a:off x="8321040" y="3931920"/>
            <a:ext cx="3108960" cy="146304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All three of my ways to stop Sasser are in here.</a:t>
            </a:r>
            <a:endParaRPr lang="en-US" sz="1600" dirty="0"/>
          </a:p>
          <a:p>
            <a:pPr marL="0" indent="0">
              <a:lnSpc>
                <a:spcPts val="2200"/>
              </a:lnSpc>
              <a:buNone/>
            </a:pPr>
            <a:endParaRPr lang="en-US" sz="1600" dirty="0"/>
          </a:p>
          <a:p>
            <a:pPr marL="0" indent="0">
              <a:lnSpc>
                <a:spcPts val="2200"/>
              </a:lnSpc>
              <a:buNone/>
            </a:pPr>
            <a:r>
              <a:rPr lang="en-US" sz="1600" dirty="0">
                <a:solidFill>
                  <a:srgbClr val="93A1B3"/>
                </a:solidFill>
                <a:latin typeface="Arial" pitchFamily="34" charset="0"/>
                <a:ea typeface="Arial" pitchFamily="34" charset="-122"/>
                <a:cs typeface="Arial" pitchFamily="34" charset="-120"/>
              </a:rPr>
              <a:t>We will cover eight this afternoon.</a:t>
            </a:r>
            <a:endParaRPr lang="en-US" sz="16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3" name="Text 0"/>
          <p:cNvSpPr/>
          <p:nvPr/>
        </p:nvSpPr>
        <p:spPr>
          <a:xfrm>
            <a:off x="914400" y="2103120"/>
            <a:ext cx="10360152" cy="2377440"/>
          </a:xfrm>
          <a:prstGeom prst="rect">
            <a:avLst/>
          </a:prstGeom>
          <a:noFill/>
          <a:ln/>
        </p:spPr>
        <p:txBody>
          <a:bodyPr wrap="square" lIns="0" tIns="0" rIns="0" bIns="0" rtlCol="0" anchor="ctr"/>
          <a:lstStyle/>
          <a:p>
            <a:pPr marL="0" indent="0" algn="ctr">
              <a:lnSpc>
                <a:spcPts val="4600"/>
              </a:lnSpc>
              <a:buNone/>
            </a:pPr>
            <a:r>
              <a:rPr lang="en-US" sz="3400" b="1" dirty="0">
                <a:solidFill>
                  <a:srgbClr val="F2EFE7"/>
                </a:solidFill>
                <a:latin typeface="Arial" pitchFamily="34" charset="0"/>
                <a:ea typeface="Arial" pitchFamily="34" charset="-122"/>
                <a:cs typeface="Arial" pitchFamily="34" charset="-120"/>
              </a:rPr>
              <a:t>There has not been a documented AI attack</a:t>
            </a:r>
            <a:endParaRPr lang="en-US" sz="3400" dirty="0"/>
          </a:p>
          <a:p>
            <a:pPr marL="0" indent="0" algn="ctr">
              <a:lnSpc>
                <a:spcPts val="4600"/>
              </a:lnSpc>
              <a:buNone/>
            </a:pPr>
            <a:r>
              <a:rPr lang="en-US" sz="3400" b="1" dirty="0">
                <a:solidFill>
                  <a:srgbClr val="F2EFE7"/>
                </a:solidFill>
                <a:latin typeface="Arial" pitchFamily="34" charset="0"/>
                <a:ea typeface="Arial" pitchFamily="34" charset="-122"/>
                <a:cs typeface="Arial" pitchFamily="34" charset="-120"/>
              </a:rPr>
              <a:t>that a mature programme running</a:t>
            </a:r>
            <a:endParaRPr lang="en-US" sz="3400" dirty="0"/>
          </a:p>
          <a:p>
            <a:pPr marL="0" indent="0" algn="ctr">
              <a:lnSpc>
                <a:spcPts val="4600"/>
              </a:lnSpc>
              <a:buNone/>
            </a:pPr>
            <a:r>
              <a:rPr lang="en-US" sz="3400" b="1" dirty="0">
                <a:solidFill>
                  <a:srgbClr val="F2EFE7"/>
                </a:solidFill>
                <a:latin typeface="Arial" pitchFamily="34" charset="0"/>
                <a:ea typeface="Arial" pitchFamily="34" charset="-122"/>
                <a:cs typeface="Arial" pitchFamily="34" charset="-120"/>
              </a:rPr>
              <a:t>CIS-level controls would not have thwarted.</a:t>
            </a:r>
            <a:endParaRPr lang="en-US" sz="3400" dirty="0"/>
          </a:p>
        </p:txBody>
      </p:sp>
      <p:sp>
        <p:nvSpPr>
          <p:cNvPr id="4" name="Text 1"/>
          <p:cNvSpPr/>
          <p:nvPr/>
        </p:nvSpPr>
        <p:spPr>
          <a:xfrm>
            <a:off x="914400" y="4754880"/>
            <a:ext cx="10360152" cy="457200"/>
          </a:xfrm>
          <a:prstGeom prst="rect">
            <a:avLst/>
          </a:prstGeom>
          <a:noFill/>
          <a:ln/>
        </p:spPr>
        <p:txBody>
          <a:bodyPr wrap="square" lIns="0" tIns="0" rIns="0" bIns="0" rtlCol="0" anchor="ctr"/>
          <a:lstStyle/>
          <a:p>
            <a:pPr marL="0" indent="0" algn="ctr">
              <a:buNone/>
            </a:pPr>
            <a:r>
              <a:rPr lang="en-US" sz="1900" i="1" dirty="0">
                <a:solidFill>
                  <a:srgbClr val="45CDB9"/>
                </a:solidFill>
                <a:latin typeface="Arial" pitchFamily="34" charset="0"/>
                <a:ea typeface="Arial" pitchFamily="34" charset="-122"/>
                <a:cs typeface="Arial" pitchFamily="34" charset="-120"/>
              </a:rPr>
              <a:t>The controls that stopped teenagers in 2003 still work.</a:t>
            </a:r>
            <a:endParaRPr lang="en-US" sz="19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ONE: PATCH MANAGEMENT</a:t>
            </a:r>
            <a:endParaRPr lang="en-US" sz="1300" dirty="0"/>
          </a:p>
        </p:txBody>
      </p:sp>
      <p:sp>
        <p:nvSpPr>
          <p:cNvPr id="4" name="Text 1"/>
          <p:cNvSpPr/>
          <p:nvPr/>
        </p:nvSpPr>
        <p:spPr>
          <a:xfrm>
            <a:off x="822960" y="1371600"/>
            <a:ext cx="10515600" cy="1737360"/>
          </a:xfrm>
          <a:prstGeom prst="rect">
            <a:avLst/>
          </a:prstGeom>
          <a:noFill/>
          <a:ln/>
        </p:spPr>
        <p:txBody>
          <a:bodyPr wrap="square" lIns="0" tIns="0" rIns="0" bIns="0" rtlCol="0" anchor="ctr"/>
          <a:lstStyle/>
          <a:p>
            <a:pPr marL="0" indent="0">
              <a:lnSpc>
                <a:spcPts val="5600"/>
              </a:lnSpc>
              <a:buNone/>
            </a:pPr>
            <a:r>
              <a:rPr lang="en-US" sz="4400" b="1" dirty="0">
                <a:solidFill>
                  <a:srgbClr val="F2EFE7"/>
                </a:solidFill>
                <a:latin typeface="Arial" pitchFamily="34" charset="0"/>
                <a:ea typeface="Arial" pitchFamily="34" charset="-122"/>
                <a:cs typeface="Arial" pitchFamily="34" charset="-120"/>
              </a:rPr>
              <a:t>The gap used to be weeks.</a:t>
            </a:r>
            <a:endParaRPr lang="en-US" sz="4400" dirty="0"/>
          </a:p>
          <a:p>
            <a:pPr marL="0" indent="0">
              <a:lnSpc>
                <a:spcPts val="5600"/>
              </a:lnSpc>
              <a:buNone/>
            </a:pPr>
            <a:r>
              <a:rPr lang="en-US" sz="4400" b="1" dirty="0">
                <a:solidFill>
                  <a:srgbClr val="F2EFE7"/>
                </a:solidFill>
                <a:latin typeface="Arial" pitchFamily="34" charset="0"/>
                <a:ea typeface="Arial" pitchFamily="34" charset="-122"/>
                <a:cs typeface="Arial" pitchFamily="34" charset="-120"/>
              </a:rPr>
              <a:t>Now it is hours.</a:t>
            </a:r>
            <a:endParaRPr lang="en-US" sz="4400" dirty="0"/>
          </a:p>
        </p:txBody>
      </p:sp>
      <p:sp>
        <p:nvSpPr>
          <p:cNvPr id="5" name="Shape 2"/>
          <p:cNvSpPr/>
          <p:nvPr/>
        </p:nvSpPr>
        <p:spPr>
          <a:xfrm>
            <a:off x="822960" y="3429000"/>
            <a:ext cx="1828800" cy="731520"/>
          </a:xfrm>
          <a:prstGeom prst="roundRect">
            <a:avLst>
              <a:gd name="adj" fmla="val 10000"/>
            </a:avLst>
          </a:prstGeom>
          <a:solidFill>
            <a:srgbClr val="1A2433"/>
          </a:solidFill>
          <a:ln w="12700">
            <a:solidFill>
              <a:srgbClr val="93A1B3"/>
            </a:solidFill>
            <a:prstDash val="solid"/>
          </a:ln>
        </p:spPr>
        <p:txBody>
          <a:bodyPr/>
          <a:lstStyle/>
          <a:p>
            <a:endParaRPr lang="en-US"/>
          </a:p>
        </p:txBody>
      </p:sp>
      <p:sp>
        <p:nvSpPr>
          <p:cNvPr id="6" name="Text 3"/>
          <p:cNvSpPr/>
          <p:nvPr/>
        </p:nvSpPr>
        <p:spPr>
          <a:xfrm>
            <a:off x="822960" y="3429000"/>
            <a:ext cx="1828800" cy="731520"/>
          </a:xfrm>
          <a:prstGeom prst="rect">
            <a:avLst/>
          </a:prstGeom>
          <a:noFill/>
          <a:ln/>
        </p:spPr>
        <p:txBody>
          <a:bodyPr wrap="square" lIns="0" tIns="0" rIns="0" bIns="0" rtlCol="0" anchor="ctr"/>
          <a:lstStyle/>
          <a:p>
            <a:pPr marL="0" indent="0" algn="ctr">
              <a:buNone/>
            </a:pPr>
            <a:r>
              <a:rPr lang="en-US" sz="1900" dirty="0">
                <a:solidFill>
                  <a:srgbClr val="93A1B3"/>
                </a:solidFill>
                <a:latin typeface="Arial" pitchFamily="34" charset="0"/>
                <a:ea typeface="Arial" pitchFamily="34" charset="-122"/>
                <a:cs typeface="Arial" pitchFamily="34" charset="-120"/>
              </a:rPr>
              <a:t>Monthly</a:t>
            </a:r>
            <a:endParaRPr lang="en-US" sz="1900" dirty="0"/>
          </a:p>
        </p:txBody>
      </p:sp>
      <p:sp>
        <p:nvSpPr>
          <p:cNvPr id="7" name="Text 4"/>
          <p:cNvSpPr/>
          <p:nvPr/>
        </p:nvSpPr>
        <p:spPr>
          <a:xfrm>
            <a:off x="2651760" y="3429000"/>
            <a:ext cx="320040" cy="731520"/>
          </a:xfrm>
          <a:prstGeom prst="rect">
            <a:avLst/>
          </a:prstGeom>
          <a:noFill/>
          <a:ln/>
        </p:spPr>
        <p:txBody>
          <a:bodyPr wrap="square" lIns="0" tIns="0" rIns="0" bIns="0" rtlCol="0" anchor="ctr"/>
          <a:lstStyle/>
          <a:p>
            <a:pPr marL="0" indent="0" algn="ctr">
              <a:buNone/>
            </a:pPr>
            <a:r>
              <a:rPr lang="en-US" sz="2000" dirty="0">
                <a:solidFill>
                  <a:srgbClr val="2A3648"/>
                </a:solidFill>
                <a:latin typeface="Arial" pitchFamily="34" charset="0"/>
                <a:ea typeface="Arial" pitchFamily="34" charset="-122"/>
                <a:cs typeface="Arial" pitchFamily="34" charset="-120"/>
              </a:rPr>
              <a:t>→</a:t>
            </a:r>
            <a:endParaRPr lang="en-US" sz="2000" dirty="0"/>
          </a:p>
        </p:txBody>
      </p:sp>
      <p:sp>
        <p:nvSpPr>
          <p:cNvPr id="8" name="Shape 5"/>
          <p:cNvSpPr/>
          <p:nvPr/>
        </p:nvSpPr>
        <p:spPr>
          <a:xfrm>
            <a:off x="2971800" y="3429000"/>
            <a:ext cx="1828800" cy="731520"/>
          </a:xfrm>
          <a:prstGeom prst="roundRect">
            <a:avLst>
              <a:gd name="adj" fmla="val 10000"/>
            </a:avLst>
          </a:prstGeom>
          <a:solidFill>
            <a:srgbClr val="1A2433"/>
          </a:solidFill>
          <a:ln w="12700">
            <a:solidFill>
              <a:srgbClr val="93A1B3"/>
            </a:solidFill>
            <a:prstDash val="solid"/>
          </a:ln>
        </p:spPr>
        <p:txBody>
          <a:bodyPr/>
          <a:lstStyle/>
          <a:p>
            <a:endParaRPr lang="en-US"/>
          </a:p>
        </p:txBody>
      </p:sp>
      <p:sp>
        <p:nvSpPr>
          <p:cNvPr id="9" name="Text 6"/>
          <p:cNvSpPr/>
          <p:nvPr/>
        </p:nvSpPr>
        <p:spPr>
          <a:xfrm>
            <a:off x="2971800" y="3429000"/>
            <a:ext cx="1828800" cy="731520"/>
          </a:xfrm>
          <a:prstGeom prst="rect">
            <a:avLst/>
          </a:prstGeom>
          <a:noFill/>
          <a:ln/>
        </p:spPr>
        <p:txBody>
          <a:bodyPr wrap="square" lIns="0" tIns="0" rIns="0" bIns="0" rtlCol="0" anchor="ctr"/>
          <a:lstStyle/>
          <a:p>
            <a:pPr marL="0" indent="0" algn="ctr">
              <a:buNone/>
            </a:pPr>
            <a:r>
              <a:rPr lang="en-US" sz="1900" dirty="0">
                <a:solidFill>
                  <a:srgbClr val="93A1B3"/>
                </a:solidFill>
                <a:latin typeface="Arial" pitchFamily="34" charset="0"/>
                <a:ea typeface="Arial" pitchFamily="34" charset="-122"/>
                <a:cs typeface="Arial" pitchFamily="34" charset="-120"/>
              </a:rPr>
              <a:t>Weekly</a:t>
            </a:r>
            <a:endParaRPr lang="en-US" sz="1900" dirty="0"/>
          </a:p>
        </p:txBody>
      </p:sp>
      <p:sp>
        <p:nvSpPr>
          <p:cNvPr id="10" name="Text 7"/>
          <p:cNvSpPr/>
          <p:nvPr/>
        </p:nvSpPr>
        <p:spPr>
          <a:xfrm>
            <a:off x="4800600" y="3429000"/>
            <a:ext cx="320040" cy="731520"/>
          </a:xfrm>
          <a:prstGeom prst="rect">
            <a:avLst/>
          </a:prstGeom>
          <a:noFill/>
          <a:ln/>
        </p:spPr>
        <p:txBody>
          <a:bodyPr wrap="square" lIns="0" tIns="0" rIns="0" bIns="0" rtlCol="0" anchor="ctr"/>
          <a:lstStyle/>
          <a:p>
            <a:pPr marL="0" indent="0" algn="ctr">
              <a:buNone/>
            </a:pPr>
            <a:r>
              <a:rPr lang="en-US" sz="2000" dirty="0">
                <a:solidFill>
                  <a:srgbClr val="2A3648"/>
                </a:solidFill>
                <a:latin typeface="Arial" pitchFamily="34" charset="0"/>
                <a:ea typeface="Arial" pitchFamily="34" charset="-122"/>
                <a:cs typeface="Arial" pitchFamily="34" charset="-120"/>
              </a:rPr>
              <a:t>→</a:t>
            </a:r>
            <a:endParaRPr lang="en-US" sz="2000" dirty="0"/>
          </a:p>
        </p:txBody>
      </p:sp>
      <p:sp>
        <p:nvSpPr>
          <p:cNvPr id="11" name="Shape 8"/>
          <p:cNvSpPr/>
          <p:nvPr/>
        </p:nvSpPr>
        <p:spPr>
          <a:xfrm>
            <a:off x="5120640" y="3429000"/>
            <a:ext cx="1828800" cy="731520"/>
          </a:xfrm>
          <a:prstGeom prst="roundRect">
            <a:avLst>
              <a:gd name="adj" fmla="val 10000"/>
            </a:avLst>
          </a:prstGeom>
          <a:solidFill>
            <a:srgbClr val="1A2433"/>
          </a:solidFill>
          <a:ln w="19050">
            <a:solidFill>
              <a:srgbClr val="45CDB9"/>
            </a:solidFill>
            <a:prstDash val="solid"/>
          </a:ln>
        </p:spPr>
        <p:txBody>
          <a:bodyPr/>
          <a:lstStyle/>
          <a:p>
            <a:endParaRPr lang="en-US"/>
          </a:p>
        </p:txBody>
      </p:sp>
      <p:sp>
        <p:nvSpPr>
          <p:cNvPr id="12" name="Text 9"/>
          <p:cNvSpPr/>
          <p:nvPr/>
        </p:nvSpPr>
        <p:spPr>
          <a:xfrm>
            <a:off x="5120640" y="3429000"/>
            <a:ext cx="1828800" cy="731520"/>
          </a:xfrm>
          <a:prstGeom prst="rect">
            <a:avLst/>
          </a:prstGeom>
          <a:noFill/>
          <a:ln/>
        </p:spPr>
        <p:txBody>
          <a:bodyPr wrap="square" lIns="0" tIns="0" rIns="0" bIns="0" rtlCol="0" anchor="ctr"/>
          <a:lstStyle/>
          <a:p>
            <a:pPr marL="0" indent="0" algn="ctr">
              <a:buNone/>
            </a:pPr>
            <a:r>
              <a:rPr lang="en-US" sz="1900" b="1" dirty="0">
                <a:solidFill>
                  <a:srgbClr val="45CDB9"/>
                </a:solidFill>
                <a:latin typeface="Arial" pitchFamily="34" charset="0"/>
                <a:ea typeface="Arial" pitchFamily="34" charset="-122"/>
                <a:cs typeface="Arial" pitchFamily="34" charset="-120"/>
              </a:rPr>
              <a:t>Daily</a:t>
            </a:r>
            <a:endParaRPr lang="en-US" sz="1900" dirty="0"/>
          </a:p>
        </p:txBody>
      </p:sp>
      <p:sp>
        <p:nvSpPr>
          <p:cNvPr id="13" name="Shape 10"/>
          <p:cNvSpPr/>
          <p:nvPr/>
        </p:nvSpPr>
        <p:spPr>
          <a:xfrm>
            <a:off x="822960" y="4526280"/>
            <a:ext cx="10515600" cy="914400"/>
          </a:xfrm>
          <a:prstGeom prst="roundRect">
            <a:avLst>
              <a:gd name="adj" fmla="val 9000"/>
            </a:avLst>
          </a:prstGeom>
          <a:solidFill>
            <a:srgbClr val="1A2433"/>
          </a:solidFill>
          <a:ln w="15875">
            <a:solidFill>
              <a:srgbClr val="45CDB9"/>
            </a:solidFill>
            <a:prstDash val="solid"/>
          </a:ln>
        </p:spPr>
        <p:txBody>
          <a:bodyPr/>
          <a:lstStyle/>
          <a:p>
            <a:endParaRPr lang="en-US"/>
          </a:p>
        </p:txBody>
      </p:sp>
      <p:sp>
        <p:nvSpPr>
          <p:cNvPr id="14" name="Text 11"/>
          <p:cNvSpPr/>
          <p:nvPr/>
        </p:nvSpPr>
        <p:spPr>
          <a:xfrm>
            <a:off x="1143000" y="4526280"/>
            <a:ext cx="9875520" cy="914400"/>
          </a:xfrm>
          <a:prstGeom prst="rect">
            <a:avLst/>
          </a:prstGeom>
          <a:noFill/>
          <a:ln/>
        </p:spPr>
        <p:txBody>
          <a:bodyPr wrap="square" lIns="0" tIns="0" rIns="0" bIns="0" rtlCol="0" anchor="ctr"/>
          <a:lstStyle/>
          <a:p>
            <a:pPr marL="0" indent="0">
              <a:buNone/>
            </a:pPr>
            <a:r>
              <a:rPr lang="en-US" sz="2000" b="1" dirty="0">
                <a:solidFill>
                  <a:srgbClr val="45CDB9"/>
                </a:solidFill>
                <a:latin typeface="Arial" pitchFamily="34" charset="0"/>
                <a:ea typeface="Arial" pitchFamily="34" charset="-122"/>
                <a:cs typeface="Arial" pitchFamily="34" charset="-120"/>
              </a:rPr>
              <a:t>The patch stand up.  </a:t>
            </a:r>
            <a:r>
              <a:rPr lang="en-US" sz="2000" dirty="0">
                <a:solidFill>
                  <a:srgbClr val="F2EFE7"/>
                </a:solidFill>
                <a:latin typeface="Arial" pitchFamily="34" charset="0"/>
                <a:ea typeface="Arial" pitchFamily="34" charset="-122"/>
                <a:cs typeface="Arial" pitchFamily="34" charset="-120"/>
              </a:rPr>
              <a:t>Every day, on infrastructure and code scanning both.</a:t>
            </a:r>
            <a:endParaRPr lang="en-US" sz="2000" dirty="0"/>
          </a:p>
        </p:txBody>
      </p:sp>
      <p:sp>
        <p:nvSpPr>
          <p:cNvPr id="15" name="Text 12"/>
          <p:cNvSpPr/>
          <p:nvPr/>
        </p:nvSpPr>
        <p:spPr>
          <a:xfrm>
            <a:off x="822960" y="5623560"/>
            <a:ext cx="10515600" cy="45720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A cultural change, not a technical one. Deciding that patching outranks the roadmap this morning is the hard part.</a:t>
            </a:r>
            <a:endParaRPr lang="en-US" sz="17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TWO: THE FIREWALL</a:t>
            </a:r>
            <a:endParaRPr lang="en-US" sz="1300" dirty="0"/>
          </a:p>
        </p:txBody>
      </p:sp>
      <p:sp>
        <p:nvSpPr>
          <p:cNvPr id="4" name="Text 1"/>
          <p:cNvSpPr/>
          <p:nvPr/>
        </p:nvSpPr>
        <p:spPr>
          <a:xfrm>
            <a:off x="822960" y="1600200"/>
            <a:ext cx="6858000" cy="2651760"/>
          </a:xfrm>
          <a:prstGeom prst="rect">
            <a:avLst/>
          </a:prstGeom>
          <a:noFill/>
          <a:ln/>
        </p:spPr>
        <p:txBody>
          <a:bodyPr wrap="square" lIns="0" tIns="0" rIns="0" bIns="0" rtlCol="0" anchor="ctr"/>
          <a:lstStyle/>
          <a:p>
            <a:pPr marL="0" indent="0">
              <a:lnSpc>
                <a:spcPts val="4800"/>
              </a:lnSpc>
              <a:buNone/>
            </a:pPr>
            <a:r>
              <a:rPr lang="en-US" sz="3600" b="1" dirty="0">
                <a:solidFill>
                  <a:srgbClr val="F2EFE7"/>
                </a:solidFill>
                <a:latin typeface="Arial" pitchFamily="34" charset="0"/>
                <a:ea typeface="Arial" pitchFamily="34" charset="-122"/>
                <a:cs typeface="Arial" pitchFamily="34" charset="-120"/>
              </a:rPr>
              <a:t>If they cannot touch the port,</a:t>
            </a:r>
            <a:endParaRPr lang="en-US" sz="3600" dirty="0"/>
          </a:p>
          <a:p>
            <a:pPr marL="0" indent="0">
              <a:lnSpc>
                <a:spcPts val="4800"/>
              </a:lnSpc>
              <a:buNone/>
            </a:pPr>
            <a:r>
              <a:rPr lang="en-US" sz="3600" b="1" dirty="0">
                <a:solidFill>
                  <a:srgbClr val="F2EFE7"/>
                </a:solidFill>
                <a:latin typeface="Arial" pitchFamily="34" charset="0"/>
                <a:ea typeface="Arial" pitchFamily="34" charset="-122"/>
                <a:cs typeface="Arial" pitchFamily="34" charset="-120"/>
              </a:rPr>
              <a:t>they cannot exploit</a:t>
            </a:r>
            <a:endParaRPr lang="en-US" sz="3600" dirty="0"/>
          </a:p>
          <a:p>
            <a:pPr marL="0" indent="0">
              <a:lnSpc>
                <a:spcPts val="4800"/>
              </a:lnSpc>
              <a:buNone/>
            </a:pPr>
            <a:r>
              <a:rPr lang="en-US" sz="3600" b="1" dirty="0">
                <a:solidFill>
                  <a:srgbClr val="F2EFE7"/>
                </a:solidFill>
                <a:latin typeface="Arial" pitchFamily="34" charset="0"/>
                <a:ea typeface="Arial" pitchFamily="34" charset="-122"/>
                <a:cs typeface="Arial" pitchFamily="34" charset="-120"/>
              </a:rPr>
              <a:t>the software behind it.</a:t>
            </a:r>
            <a:endParaRPr lang="en-US" sz="3600" dirty="0"/>
          </a:p>
        </p:txBody>
      </p:sp>
      <p:sp>
        <p:nvSpPr>
          <p:cNvPr id="5" name="Text 2"/>
          <p:cNvSpPr/>
          <p:nvPr/>
        </p:nvSpPr>
        <p:spPr>
          <a:xfrm>
            <a:off x="822960" y="4572000"/>
            <a:ext cx="6858000" cy="822960"/>
          </a:xfrm>
          <a:prstGeom prst="rect">
            <a:avLst/>
          </a:prstGeom>
          <a:noFill/>
          <a:ln/>
        </p:spPr>
        <p:txBody>
          <a:bodyPr wrap="square" lIns="0" tIns="0" rIns="0" bIns="0" rtlCol="0" anchor="ctr"/>
          <a:lstStyle/>
          <a:p>
            <a:pPr marL="0" indent="0">
              <a:lnSpc>
                <a:spcPts val="2300"/>
              </a:lnSpc>
              <a:buNone/>
            </a:pPr>
            <a:r>
              <a:rPr lang="en-US" sz="1700" i="1" dirty="0">
                <a:solidFill>
                  <a:srgbClr val="93A1B3"/>
                </a:solidFill>
                <a:latin typeface="Arial" pitchFamily="34" charset="0"/>
                <a:ea typeface="Arial" pitchFamily="34" charset="-122"/>
                <a:cs typeface="Arial" pitchFamily="34" charset="-120"/>
              </a:rPr>
              <a:t>Deterministic. Cheap. Fast. It doesn't care how clever the exploit was.</a:t>
            </a:r>
            <a:endParaRPr lang="en-US" sz="1700" dirty="0"/>
          </a:p>
        </p:txBody>
      </p:sp>
      <p:pic>
        <p:nvPicPr>
          <p:cNvPr id="6" name="Image 0" descr="/home/claude/img/image22.jpg"/>
          <p:cNvPicPr>
            <a:picLocks noChangeAspect="1"/>
          </p:cNvPicPr>
          <p:nvPr/>
        </p:nvPicPr>
        <p:blipFill>
          <a:blip r:embed="rId3"/>
          <a:stretch>
            <a:fillRect/>
          </a:stretch>
        </p:blipFill>
        <p:spPr>
          <a:xfrm>
            <a:off x="8092440" y="1463040"/>
            <a:ext cx="3291840" cy="1847088"/>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THREE: ENDPOINT PROTECTION</a:t>
            </a:r>
            <a:endParaRPr lang="en-US" sz="1300" dirty="0"/>
          </a:p>
        </p:txBody>
      </p:sp>
      <p:sp>
        <p:nvSpPr>
          <p:cNvPr id="4" name="Text 1"/>
          <p:cNvSpPr/>
          <p:nvPr/>
        </p:nvSpPr>
        <p:spPr>
          <a:xfrm>
            <a:off x="822960" y="1600200"/>
            <a:ext cx="6858000" cy="2103120"/>
          </a:xfrm>
          <a:prstGeom prst="rect">
            <a:avLst/>
          </a:prstGeom>
          <a:noFill/>
          <a:ln/>
        </p:spPr>
        <p:txBody>
          <a:bodyPr wrap="square" lIns="0" tIns="0" rIns="0" bIns="0" rtlCol="0" anchor="ctr"/>
          <a:lstStyle/>
          <a:p>
            <a:pPr marL="0" indent="0">
              <a:lnSpc>
                <a:spcPts val="5000"/>
              </a:lnSpc>
              <a:buNone/>
            </a:pPr>
            <a:r>
              <a:rPr lang="en-US" sz="3800" b="1" dirty="0">
                <a:solidFill>
                  <a:srgbClr val="F2EFE7"/>
                </a:solidFill>
                <a:latin typeface="Arial" pitchFamily="34" charset="0"/>
                <a:ea typeface="Arial" pitchFamily="34" charset="-122"/>
                <a:cs typeface="Arial" pitchFamily="34" charset="-120"/>
              </a:rPr>
              <a:t>Endpoint protection on</a:t>
            </a:r>
            <a:endParaRPr lang="en-US" sz="3800" dirty="0"/>
          </a:p>
          <a:p>
            <a:pPr marL="0" indent="0">
              <a:lnSpc>
                <a:spcPts val="5000"/>
              </a:lnSpc>
              <a:buNone/>
            </a:pPr>
            <a:r>
              <a:rPr lang="en-US" sz="3800" b="1" dirty="0">
                <a:solidFill>
                  <a:srgbClr val="F2EFE7"/>
                </a:solidFill>
                <a:latin typeface="Arial" pitchFamily="34" charset="0"/>
                <a:ea typeface="Arial" pitchFamily="34" charset="-122"/>
                <a:cs typeface="Arial" pitchFamily="34" charset="-120"/>
              </a:rPr>
              <a:t>all of the machines.</a:t>
            </a:r>
            <a:endParaRPr lang="en-US" sz="3800" dirty="0"/>
          </a:p>
        </p:txBody>
      </p:sp>
      <p:sp>
        <p:nvSpPr>
          <p:cNvPr id="5" name="Text 2"/>
          <p:cNvSpPr/>
          <p:nvPr/>
        </p:nvSpPr>
        <p:spPr>
          <a:xfrm>
            <a:off x="822960" y="3703320"/>
            <a:ext cx="6858000" cy="822960"/>
          </a:xfrm>
          <a:prstGeom prst="rect">
            <a:avLst/>
          </a:prstGeom>
          <a:noFill/>
          <a:ln/>
        </p:spPr>
        <p:txBody>
          <a:bodyPr wrap="square" lIns="0" tIns="0" rIns="0" bIns="0" rtlCol="0" anchor="ctr"/>
          <a:lstStyle/>
          <a:p>
            <a:pPr marL="0" indent="0">
              <a:buNone/>
            </a:pPr>
            <a:r>
              <a:rPr lang="en-US" sz="3800" b="1" dirty="0">
                <a:solidFill>
                  <a:srgbClr val="45CDB9"/>
                </a:solidFill>
                <a:latin typeface="Arial" pitchFamily="34" charset="0"/>
                <a:ea typeface="Arial" pitchFamily="34" charset="-122"/>
                <a:cs typeface="Arial" pitchFamily="34" charset="-120"/>
              </a:rPr>
              <a:t>All of them.</a:t>
            </a:r>
            <a:endParaRPr lang="en-US" sz="3800" dirty="0"/>
          </a:p>
        </p:txBody>
      </p:sp>
      <p:sp>
        <p:nvSpPr>
          <p:cNvPr id="6" name="Text 3"/>
          <p:cNvSpPr/>
          <p:nvPr/>
        </p:nvSpPr>
        <p:spPr>
          <a:xfrm>
            <a:off x="822960" y="4754880"/>
            <a:ext cx="6858000" cy="457200"/>
          </a:xfrm>
          <a:prstGeom prst="rect">
            <a:avLst/>
          </a:prstGeom>
          <a:noFill/>
          <a:ln/>
        </p:spPr>
        <p:txBody>
          <a:bodyPr wrap="square" lIns="0" tIns="0" rIns="0" bIns="0" rtlCol="0" anchor="ctr"/>
          <a:lstStyle/>
          <a:p>
            <a:pPr marL="0" indent="0">
              <a:buNone/>
            </a:pPr>
            <a:r>
              <a:rPr lang="en-US" sz="1600" dirty="0">
                <a:solidFill>
                  <a:srgbClr val="93A1B3"/>
                </a:solidFill>
                <a:latin typeface="Arial" pitchFamily="34" charset="0"/>
                <a:ea typeface="Arial" pitchFamily="34" charset="-122"/>
                <a:cs typeface="Arial" pitchFamily="34" charset="-120"/>
              </a:rPr>
              <a:t>phones  ·  tablets  ·  laptops  ·  anything that touches your data</a:t>
            </a:r>
            <a:endParaRPr lang="en-US" sz="1600" dirty="0"/>
          </a:p>
        </p:txBody>
      </p:sp>
      <p:pic>
        <p:nvPicPr>
          <p:cNvPr id="7" name="Image 0" descr="/home/claude/img/image23.jpg"/>
          <p:cNvPicPr>
            <a:picLocks noChangeAspect="1"/>
          </p:cNvPicPr>
          <p:nvPr/>
        </p:nvPicPr>
        <p:blipFill>
          <a:blip r:embed="rId3"/>
          <a:stretch>
            <a:fillRect/>
          </a:stretch>
        </p:blipFill>
        <p:spPr>
          <a:xfrm>
            <a:off x="8092440" y="1554480"/>
            <a:ext cx="3291840" cy="21945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3" name="Image 0" descr="/home/claude/img/image2.jpg"/>
          <p:cNvPicPr>
            <a:picLocks noChangeAspect="1"/>
          </p:cNvPicPr>
          <p:nvPr/>
        </p:nvPicPr>
        <p:blipFill>
          <a:blip r:embed="rId3"/>
          <a:stretch>
            <a:fillRect/>
          </a:stretch>
        </p:blipFill>
        <p:spPr>
          <a:xfrm>
            <a:off x="7635240" y="1234440"/>
            <a:ext cx="3749040" cy="3749040"/>
          </a:xfrm>
          <a:prstGeom prst="ellipse">
            <a:avLst/>
          </a:prstGeom>
        </p:spPr>
      </p:pic>
      <p:sp>
        <p:nvSpPr>
          <p:cNvPr id="4" name="Text 0"/>
          <p:cNvSpPr/>
          <p:nvPr/>
        </p:nvSpPr>
        <p:spPr>
          <a:xfrm>
            <a:off x="822960" y="2103120"/>
            <a:ext cx="6492240" cy="1463040"/>
          </a:xfrm>
          <a:prstGeom prst="rect">
            <a:avLst/>
          </a:prstGeom>
          <a:noFill/>
          <a:ln/>
        </p:spPr>
        <p:txBody>
          <a:bodyPr wrap="square" lIns="0" tIns="0" rIns="0" bIns="0" rtlCol="0" anchor="ctr"/>
          <a:lstStyle/>
          <a:p>
            <a:pPr marL="0" indent="0">
              <a:buNone/>
            </a:pPr>
            <a:r>
              <a:rPr lang="en-US" sz="6800" b="1" dirty="0">
                <a:solidFill>
                  <a:srgbClr val="F2EFE7"/>
                </a:solidFill>
                <a:latin typeface="Arial" pitchFamily="34" charset="0"/>
                <a:ea typeface="Arial" pitchFamily="34" charset="-122"/>
                <a:cs typeface="Arial" pitchFamily="34" charset="-120"/>
              </a:rPr>
              <a:t>How many R's?</a:t>
            </a:r>
            <a:endParaRPr lang="en-US" sz="6800" dirty="0"/>
          </a:p>
        </p:txBody>
      </p:sp>
      <p:sp>
        <p:nvSpPr>
          <p:cNvPr id="5" name="Text 1"/>
          <p:cNvSpPr/>
          <p:nvPr/>
        </p:nvSpPr>
        <p:spPr>
          <a:xfrm>
            <a:off x="822960" y="3794760"/>
            <a:ext cx="6492240" cy="457200"/>
          </a:xfrm>
          <a:prstGeom prst="rect">
            <a:avLst/>
          </a:prstGeom>
          <a:noFill/>
          <a:ln/>
        </p:spPr>
        <p:txBody>
          <a:bodyPr wrap="square" lIns="0" tIns="0" rIns="0" bIns="0" rtlCol="0" anchor="ctr"/>
          <a:lstStyle/>
          <a:p>
            <a:pPr marL="0" indent="0">
              <a:buNone/>
            </a:pPr>
            <a:r>
              <a:rPr lang="en-US" sz="2000" i="1" dirty="0">
                <a:solidFill>
                  <a:srgbClr val="93A1B3"/>
                </a:solidFill>
                <a:latin typeface="Arial" pitchFamily="34" charset="0"/>
                <a:ea typeface="Arial" pitchFamily="34" charset="-122"/>
                <a:cs typeface="Arial" pitchFamily="34" charset="-120"/>
              </a:rPr>
              <a:t>Raise your hand when you have it.</a:t>
            </a:r>
            <a:endParaRPr lang="en-US"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FOUR: MULTIFACTOR, PASSKEYS, PKI</a:t>
            </a:r>
            <a:endParaRPr lang="en-US" sz="1300" dirty="0"/>
          </a:p>
        </p:txBody>
      </p:sp>
      <p:sp>
        <p:nvSpPr>
          <p:cNvPr id="4" name="Text 1"/>
          <p:cNvSpPr/>
          <p:nvPr/>
        </p:nvSpPr>
        <p:spPr>
          <a:xfrm>
            <a:off x="822960" y="1371600"/>
            <a:ext cx="10515600" cy="1737360"/>
          </a:xfrm>
          <a:prstGeom prst="rect">
            <a:avLst/>
          </a:prstGeom>
          <a:noFill/>
          <a:ln/>
        </p:spPr>
        <p:txBody>
          <a:bodyPr wrap="square" lIns="0" tIns="0" rIns="0" bIns="0" rtlCol="0" anchor="ctr"/>
          <a:lstStyle/>
          <a:p>
            <a:pPr marL="0" indent="0">
              <a:lnSpc>
                <a:spcPts val="5600"/>
              </a:lnSpc>
              <a:buNone/>
            </a:pPr>
            <a:r>
              <a:rPr lang="en-US" sz="4400" b="1" dirty="0">
                <a:solidFill>
                  <a:srgbClr val="F2EFE7"/>
                </a:solidFill>
                <a:latin typeface="Arial" pitchFamily="34" charset="0"/>
                <a:ea typeface="Arial" pitchFamily="34" charset="-122"/>
                <a:cs typeface="Arial" pitchFamily="34" charset="-120"/>
              </a:rPr>
              <a:t>Nothing to phish.</a:t>
            </a:r>
            <a:endParaRPr lang="en-US" sz="4400" dirty="0"/>
          </a:p>
          <a:p>
            <a:pPr marL="0" indent="0">
              <a:lnSpc>
                <a:spcPts val="5600"/>
              </a:lnSpc>
              <a:buNone/>
            </a:pPr>
            <a:r>
              <a:rPr lang="en-US" sz="4400" b="1" dirty="0">
                <a:solidFill>
                  <a:srgbClr val="F2EFE7"/>
                </a:solidFill>
                <a:latin typeface="Arial" pitchFamily="34" charset="0"/>
                <a:ea typeface="Arial" pitchFamily="34" charset="-122"/>
                <a:cs typeface="Arial" pitchFamily="34" charset="-120"/>
              </a:rPr>
              <a:t>Nothing to guess.</a:t>
            </a:r>
            <a:endParaRPr lang="en-US" sz="4400" dirty="0"/>
          </a:p>
        </p:txBody>
      </p:sp>
      <p:sp>
        <p:nvSpPr>
          <p:cNvPr id="5" name="Shape 2"/>
          <p:cNvSpPr/>
          <p:nvPr/>
        </p:nvSpPr>
        <p:spPr>
          <a:xfrm>
            <a:off x="822960" y="3383280"/>
            <a:ext cx="3322320" cy="822960"/>
          </a:xfrm>
          <a:prstGeom prst="roundRect">
            <a:avLst>
              <a:gd name="adj" fmla="val 8889"/>
            </a:avLst>
          </a:prstGeom>
          <a:solidFill>
            <a:srgbClr val="1A2433"/>
          </a:solidFill>
          <a:ln/>
        </p:spPr>
        <p:txBody>
          <a:bodyPr/>
          <a:lstStyle/>
          <a:p>
            <a:endParaRPr lang="en-US"/>
          </a:p>
        </p:txBody>
      </p:sp>
      <p:sp>
        <p:nvSpPr>
          <p:cNvPr id="6" name="Text 3"/>
          <p:cNvSpPr/>
          <p:nvPr/>
        </p:nvSpPr>
        <p:spPr>
          <a:xfrm>
            <a:off x="987552" y="3383280"/>
            <a:ext cx="299313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Multifactor everywhere</a:t>
            </a:r>
            <a:endParaRPr lang="en-US" sz="1500" dirty="0"/>
          </a:p>
        </p:txBody>
      </p:sp>
      <p:sp>
        <p:nvSpPr>
          <p:cNvPr id="7" name="Shape 4"/>
          <p:cNvSpPr/>
          <p:nvPr/>
        </p:nvSpPr>
        <p:spPr>
          <a:xfrm>
            <a:off x="4419600" y="3383280"/>
            <a:ext cx="3322320" cy="822960"/>
          </a:xfrm>
          <a:prstGeom prst="roundRect">
            <a:avLst>
              <a:gd name="adj" fmla="val 8889"/>
            </a:avLst>
          </a:prstGeom>
          <a:solidFill>
            <a:srgbClr val="1A2433"/>
          </a:solidFill>
          <a:ln/>
        </p:spPr>
        <p:txBody>
          <a:bodyPr/>
          <a:lstStyle/>
          <a:p>
            <a:endParaRPr lang="en-US"/>
          </a:p>
        </p:txBody>
      </p:sp>
      <p:sp>
        <p:nvSpPr>
          <p:cNvPr id="8" name="Text 5"/>
          <p:cNvSpPr/>
          <p:nvPr/>
        </p:nvSpPr>
        <p:spPr>
          <a:xfrm>
            <a:off x="4584192" y="3383280"/>
            <a:ext cx="299313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Passkeys or PKI, not passwords</a:t>
            </a:r>
            <a:endParaRPr lang="en-US" sz="1500" dirty="0"/>
          </a:p>
        </p:txBody>
      </p:sp>
      <p:sp>
        <p:nvSpPr>
          <p:cNvPr id="9" name="Shape 6"/>
          <p:cNvSpPr/>
          <p:nvPr/>
        </p:nvSpPr>
        <p:spPr>
          <a:xfrm>
            <a:off x="8016240" y="3383280"/>
            <a:ext cx="3322320" cy="822960"/>
          </a:xfrm>
          <a:prstGeom prst="roundRect">
            <a:avLst>
              <a:gd name="adj" fmla="val 8889"/>
            </a:avLst>
          </a:prstGeom>
          <a:solidFill>
            <a:srgbClr val="1A2433"/>
          </a:solidFill>
          <a:ln/>
        </p:spPr>
        <p:txBody>
          <a:bodyPr/>
          <a:lstStyle/>
          <a:p>
            <a:endParaRPr lang="en-US"/>
          </a:p>
        </p:txBody>
      </p:sp>
      <p:sp>
        <p:nvSpPr>
          <p:cNvPr id="10" name="Text 7"/>
          <p:cNvSpPr/>
          <p:nvPr/>
        </p:nvSpPr>
        <p:spPr>
          <a:xfrm>
            <a:off x="8180832" y="3383280"/>
            <a:ext cx="299313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The private half never leaves your device</a:t>
            </a:r>
            <a:endParaRPr lang="en-US" sz="1500" dirty="0"/>
          </a:p>
        </p:txBody>
      </p:sp>
      <p:sp>
        <p:nvSpPr>
          <p:cNvPr id="11" name="Shape 8"/>
          <p:cNvSpPr/>
          <p:nvPr/>
        </p:nvSpPr>
        <p:spPr>
          <a:xfrm>
            <a:off x="822960" y="4572000"/>
            <a:ext cx="10515600" cy="914400"/>
          </a:xfrm>
          <a:prstGeom prst="roundRect">
            <a:avLst>
              <a:gd name="adj" fmla="val 9000"/>
            </a:avLst>
          </a:prstGeom>
          <a:solidFill>
            <a:srgbClr val="1A2433"/>
          </a:solidFill>
          <a:ln w="15875">
            <a:solidFill>
              <a:srgbClr val="F2B360"/>
            </a:solidFill>
            <a:prstDash val="solid"/>
          </a:ln>
        </p:spPr>
        <p:txBody>
          <a:bodyPr/>
          <a:lstStyle/>
          <a:p>
            <a:endParaRPr lang="en-US"/>
          </a:p>
        </p:txBody>
      </p:sp>
      <p:sp>
        <p:nvSpPr>
          <p:cNvPr id="12" name="Text 9"/>
          <p:cNvSpPr/>
          <p:nvPr/>
        </p:nvSpPr>
        <p:spPr>
          <a:xfrm>
            <a:off x="1143000" y="4572000"/>
            <a:ext cx="9875520" cy="914400"/>
          </a:xfrm>
          <a:prstGeom prst="rect">
            <a:avLst/>
          </a:prstGeom>
          <a:noFill/>
          <a:ln/>
        </p:spPr>
        <p:txBody>
          <a:bodyPr wrap="square" lIns="0" tIns="0" rIns="0" bIns="0" rtlCol="0" anchor="ctr"/>
          <a:lstStyle/>
          <a:p>
            <a:pPr marL="0" indent="0">
              <a:lnSpc>
                <a:spcPts val="2400"/>
              </a:lnSpc>
              <a:buNone/>
            </a:pPr>
            <a:r>
              <a:rPr lang="en-US" sz="1800" dirty="0">
                <a:solidFill>
                  <a:srgbClr val="F2EFE7"/>
                </a:solidFill>
                <a:latin typeface="Arial" pitchFamily="34" charset="0"/>
                <a:ea typeface="Arial" pitchFamily="34" charset="-122"/>
                <a:cs typeface="Arial" pitchFamily="34" charset="-120"/>
              </a:rPr>
              <a:t>Passwords alone were a problem 25 years ago, when Mitnick was walking in and asking for them. </a:t>
            </a:r>
            <a:r>
              <a:rPr lang="en-US" sz="1800" b="1" dirty="0">
                <a:solidFill>
                  <a:srgbClr val="F2B360"/>
                </a:solidFill>
                <a:latin typeface="Arial" pitchFamily="34" charset="0"/>
                <a:ea typeface="Arial" pitchFamily="34" charset="-122"/>
                <a:cs typeface="Arial" pitchFamily="34" charset="-120"/>
              </a:rPr>
              <a:t>They have aged badly.</a:t>
            </a:r>
            <a:endParaRPr lang="en-US"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FIVE: ADVANCED EMAIL CONTROLS</a:t>
            </a:r>
            <a:endParaRPr lang="en-US" sz="1300" dirty="0"/>
          </a:p>
        </p:txBody>
      </p:sp>
      <p:sp>
        <p:nvSpPr>
          <p:cNvPr id="4" name="Text 1"/>
          <p:cNvSpPr/>
          <p:nvPr/>
        </p:nvSpPr>
        <p:spPr>
          <a:xfrm>
            <a:off x="822960" y="1463040"/>
            <a:ext cx="10515600" cy="1920240"/>
          </a:xfrm>
          <a:prstGeom prst="rect">
            <a:avLst/>
          </a:prstGeom>
          <a:noFill/>
          <a:ln/>
        </p:spPr>
        <p:txBody>
          <a:bodyPr wrap="square" lIns="0" tIns="0" rIns="0" bIns="0" rtlCol="0" anchor="ctr"/>
          <a:lstStyle/>
          <a:p>
            <a:pPr marL="0" indent="0">
              <a:lnSpc>
                <a:spcPts val="5800"/>
              </a:lnSpc>
              <a:buNone/>
            </a:pPr>
            <a:r>
              <a:rPr lang="en-US" sz="4600" b="1" dirty="0">
                <a:solidFill>
                  <a:srgbClr val="F2EFE7"/>
                </a:solidFill>
                <a:latin typeface="Arial" pitchFamily="34" charset="0"/>
                <a:ea typeface="Arial" pitchFamily="34" charset="-122"/>
                <a:cs typeface="Arial" pitchFamily="34" charset="-120"/>
              </a:rPr>
              <a:t>Fight the machine</a:t>
            </a:r>
            <a:endParaRPr lang="en-US" sz="4600" dirty="0"/>
          </a:p>
          <a:p>
            <a:pPr marL="0" indent="0">
              <a:lnSpc>
                <a:spcPts val="5800"/>
              </a:lnSpc>
              <a:buNone/>
            </a:pPr>
            <a:r>
              <a:rPr lang="en-US" sz="4600" b="1" dirty="0">
                <a:solidFill>
                  <a:srgbClr val="F2EFE7"/>
                </a:solidFill>
                <a:latin typeface="Arial" pitchFamily="34" charset="0"/>
                <a:ea typeface="Arial" pitchFamily="34" charset="-122"/>
                <a:cs typeface="Arial" pitchFamily="34" charset="-120"/>
              </a:rPr>
              <a:t>with the machine.</a:t>
            </a:r>
            <a:endParaRPr lang="en-US" sz="4600" dirty="0"/>
          </a:p>
        </p:txBody>
      </p:sp>
      <p:sp>
        <p:nvSpPr>
          <p:cNvPr id="5" name="Text 2"/>
          <p:cNvSpPr/>
          <p:nvPr/>
        </p:nvSpPr>
        <p:spPr>
          <a:xfrm>
            <a:off x="822960" y="3611880"/>
            <a:ext cx="10515600" cy="548640"/>
          </a:xfrm>
          <a:prstGeom prst="rect">
            <a:avLst/>
          </a:prstGeom>
          <a:noFill/>
          <a:ln/>
        </p:spPr>
        <p:txBody>
          <a:bodyPr wrap="square" lIns="0" tIns="0" rIns="0" bIns="0" rtlCol="0" anchor="ctr"/>
          <a:lstStyle/>
          <a:p>
            <a:pPr marL="0" indent="0">
              <a:buNone/>
            </a:pPr>
            <a:r>
              <a:rPr lang="en-US" sz="2100" dirty="0">
                <a:solidFill>
                  <a:srgbClr val="93A1B3"/>
                </a:solidFill>
                <a:latin typeface="Arial" pitchFamily="34" charset="0"/>
                <a:ea typeface="Arial" pitchFamily="34" charset="-122"/>
                <a:cs typeface="Arial" pitchFamily="34" charset="-120"/>
              </a:rPr>
              <a:t>Use advanced email controls that run generative AI over inbound mail to catch phishing.</a:t>
            </a:r>
            <a:endParaRPr lang="en-US" sz="2100" dirty="0"/>
          </a:p>
        </p:txBody>
      </p:sp>
      <p:sp>
        <p:nvSpPr>
          <p:cNvPr id="6" name="Shape 3"/>
          <p:cNvSpPr/>
          <p:nvPr/>
        </p:nvSpPr>
        <p:spPr>
          <a:xfrm>
            <a:off x="822960" y="4389120"/>
            <a:ext cx="10515600" cy="960120"/>
          </a:xfrm>
          <a:prstGeom prst="roundRect">
            <a:avLst>
              <a:gd name="adj" fmla="val 8571"/>
            </a:avLst>
          </a:prstGeom>
          <a:solidFill>
            <a:srgbClr val="1A2433"/>
          </a:solidFill>
          <a:ln w="15875">
            <a:solidFill>
              <a:srgbClr val="F2B360"/>
            </a:solidFill>
            <a:prstDash val="solid"/>
          </a:ln>
        </p:spPr>
        <p:txBody>
          <a:bodyPr/>
          <a:lstStyle/>
          <a:p>
            <a:endParaRPr lang="en-US"/>
          </a:p>
        </p:txBody>
      </p:sp>
      <p:sp>
        <p:nvSpPr>
          <p:cNvPr id="7" name="Text 4"/>
          <p:cNvSpPr/>
          <p:nvPr/>
        </p:nvSpPr>
        <p:spPr>
          <a:xfrm>
            <a:off x="1143000" y="4389120"/>
            <a:ext cx="9875520" cy="960120"/>
          </a:xfrm>
          <a:prstGeom prst="rect">
            <a:avLst/>
          </a:prstGeom>
          <a:noFill/>
          <a:ln/>
        </p:spPr>
        <p:txBody>
          <a:bodyPr wrap="square" lIns="0" tIns="0" rIns="0" bIns="0" rtlCol="0" anchor="ctr"/>
          <a:lstStyle/>
          <a:p>
            <a:pPr marL="0" indent="0">
              <a:lnSpc>
                <a:spcPts val="2400"/>
              </a:lnSpc>
              <a:buNone/>
            </a:pPr>
            <a:r>
              <a:rPr lang="en-US" sz="1800" dirty="0">
                <a:solidFill>
                  <a:srgbClr val="F2B360"/>
                </a:solidFill>
                <a:latin typeface="Arial" pitchFamily="34" charset="0"/>
                <a:ea typeface="Arial" pitchFamily="34" charset="-122"/>
                <a:cs typeface="Arial" pitchFamily="34" charset="-120"/>
              </a:rPr>
              <a:t>Phishing is a language problem, and language is what these models are actually for. This is the guesser doing the one job it is genuinely good at.</a:t>
            </a:r>
            <a:endParaRPr lang="en-US" sz="1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SIX: HARDENED BROWSERS</a:t>
            </a:r>
            <a:endParaRPr lang="en-US" sz="1300" dirty="0"/>
          </a:p>
        </p:txBody>
      </p:sp>
      <p:sp>
        <p:nvSpPr>
          <p:cNvPr id="4" name="Text 1"/>
          <p:cNvSpPr/>
          <p:nvPr/>
        </p:nvSpPr>
        <p:spPr>
          <a:xfrm>
            <a:off x="822960" y="1463040"/>
            <a:ext cx="10515600" cy="1920240"/>
          </a:xfrm>
          <a:prstGeom prst="rect">
            <a:avLst/>
          </a:prstGeom>
          <a:noFill/>
          <a:ln/>
        </p:spPr>
        <p:txBody>
          <a:bodyPr wrap="square" lIns="0" tIns="0" rIns="0" bIns="0" rtlCol="0" anchor="ctr"/>
          <a:lstStyle/>
          <a:p>
            <a:pPr marL="0" indent="0">
              <a:lnSpc>
                <a:spcPts val="5600"/>
              </a:lnSpc>
              <a:buNone/>
            </a:pPr>
            <a:r>
              <a:rPr lang="en-US" sz="4400" b="1" dirty="0">
                <a:solidFill>
                  <a:srgbClr val="F2EFE7"/>
                </a:solidFill>
                <a:latin typeface="Arial" pitchFamily="34" charset="0"/>
                <a:ea typeface="Arial" pitchFamily="34" charset="-122"/>
                <a:cs typeface="Arial" pitchFamily="34" charset="-120"/>
              </a:rPr>
              <a:t>The inbox delivers it.</a:t>
            </a:r>
            <a:endParaRPr lang="en-US" sz="4400" dirty="0"/>
          </a:p>
          <a:p>
            <a:pPr marL="0" indent="0">
              <a:lnSpc>
                <a:spcPts val="5600"/>
              </a:lnSpc>
              <a:buNone/>
            </a:pPr>
            <a:r>
              <a:rPr lang="en-US" sz="4400" b="1" dirty="0">
                <a:solidFill>
                  <a:srgbClr val="F2EFE7"/>
                </a:solidFill>
                <a:latin typeface="Arial" pitchFamily="34" charset="0"/>
                <a:ea typeface="Arial" pitchFamily="34" charset="-122"/>
                <a:cs typeface="Arial" pitchFamily="34" charset="-120"/>
              </a:rPr>
              <a:t>The browser executes it.</a:t>
            </a:r>
            <a:endParaRPr lang="en-US" sz="4400" dirty="0"/>
          </a:p>
        </p:txBody>
      </p:sp>
      <p:sp>
        <p:nvSpPr>
          <p:cNvPr id="5" name="Shape 2"/>
          <p:cNvSpPr/>
          <p:nvPr/>
        </p:nvSpPr>
        <p:spPr>
          <a:xfrm>
            <a:off x="822960" y="3657600"/>
            <a:ext cx="3322320" cy="822960"/>
          </a:xfrm>
          <a:prstGeom prst="roundRect">
            <a:avLst>
              <a:gd name="adj" fmla="val 8889"/>
            </a:avLst>
          </a:prstGeom>
          <a:solidFill>
            <a:srgbClr val="1A2433"/>
          </a:solidFill>
          <a:ln/>
        </p:spPr>
        <p:txBody>
          <a:bodyPr/>
          <a:lstStyle/>
          <a:p>
            <a:endParaRPr lang="en-US"/>
          </a:p>
        </p:txBody>
      </p:sp>
      <p:sp>
        <p:nvSpPr>
          <p:cNvPr id="6" name="Text 3"/>
          <p:cNvSpPr/>
          <p:nvPr/>
        </p:nvSpPr>
        <p:spPr>
          <a:xfrm>
            <a:off x="987552" y="3657600"/>
            <a:ext cx="299313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Isolation</a:t>
            </a:r>
            <a:endParaRPr lang="en-US" sz="1500" dirty="0"/>
          </a:p>
        </p:txBody>
      </p:sp>
      <p:sp>
        <p:nvSpPr>
          <p:cNvPr id="7" name="Shape 4"/>
          <p:cNvSpPr/>
          <p:nvPr/>
        </p:nvSpPr>
        <p:spPr>
          <a:xfrm>
            <a:off x="4419600" y="3657600"/>
            <a:ext cx="3322320" cy="822960"/>
          </a:xfrm>
          <a:prstGeom prst="roundRect">
            <a:avLst>
              <a:gd name="adj" fmla="val 8889"/>
            </a:avLst>
          </a:prstGeom>
          <a:solidFill>
            <a:srgbClr val="1A2433"/>
          </a:solidFill>
          <a:ln/>
        </p:spPr>
        <p:txBody>
          <a:bodyPr/>
          <a:lstStyle/>
          <a:p>
            <a:endParaRPr lang="en-US"/>
          </a:p>
        </p:txBody>
      </p:sp>
      <p:sp>
        <p:nvSpPr>
          <p:cNvPr id="8" name="Text 5"/>
          <p:cNvSpPr/>
          <p:nvPr/>
        </p:nvSpPr>
        <p:spPr>
          <a:xfrm>
            <a:off x="4584192" y="3657600"/>
            <a:ext cx="299313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Block known-bad destinations</a:t>
            </a:r>
            <a:endParaRPr lang="en-US" sz="1500" dirty="0"/>
          </a:p>
        </p:txBody>
      </p:sp>
      <p:sp>
        <p:nvSpPr>
          <p:cNvPr id="9" name="Shape 6"/>
          <p:cNvSpPr/>
          <p:nvPr/>
        </p:nvSpPr>
        <p:spPr>
          <a:xfrm>
            <a:off x="8016240" y="3657600"/>
            <a:ext cx="3322320" cy="822960"/>
          </a:xfrm>
          <a:prstGeom prst="roundRect">
            <a:avLst>
              <a:gd name="adj" fmla="val 8889"/>
            </a:avLst>
          </a:prstGeom>
          <a:solidFill>
            <a:srgbClr val="1A2433"/>
          </a:solidFill>
          <a:ln/>
        </p:spPr>
        <p:txBody>
          <a:bodyPr/>
          <a:lstStyle/>
          <a:p>
            <a:endParaRPr lang="en-US"/>
          </a:p>
        </p:txBody>
      </p:sp>
      <p:sp>
        <p:nvSpPr>
          <p:cNvPr id="10" name="Text 7"/>
          <p:cNvSpPr/>
          <p:nvPr/>
        </p:nvSpPr>
        <p:spPr>
          <a:xfrm>
            <a:off x="8180832" y="3657600"/>
            <a:ext cx="299313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Stop the download before it runs</a:t>
            </a:r>
            <a:endParaRPr lang="en-US" sz="1500" dirty="0"/>
          </a:p>
        </p:txBody>
      </p:sp>
      <p:sp>
        <p:nvSpPr>
          <p:cNvPr id="11" name="Text 8"/>
          <p:cNvSpPr/>
          <p:nvPr/>
        </p:nvSpPr>
        <p:spPr>
          <a:xfrm>
            <a:off x="822960" y="4937760"/>
            <a:ext cx="10515600" cy="457200"/>
          </a:xfrm>
          <a:prstGeom prst="rect">
            <a:avLst/>
          </a:prstGeom>
          <a:noFill/>
          <a:ln/>
        </p:spPr>
        <p:txBody>
          <a:bodyPr wrap="square" lIns="0" tIns="0" rIns="0" bIns="0" rtlCol="0" anchor="ctr"/>
          <a:lstStyle/>
          <a:p>
            <a:pPr marL="0" indent="0">
              <a:buNone/>
            </a:pPr>
            <a:r>
              <a:rPr lang="en-US" sz="1900" i="1" dirty="0">
                <a:solidFill>
                  <a:srgbClr val="93A1B3"/>
                </a:solidFill>
                <a:latin typeface="Arial" pitchFamily="34" charset="0"/>
                <a:ea typeface="Arial" pitchFamily="34" charset="-122"/>
                <a:cs typeface="Arial" pitchFamily="34" charset="-120"/>
              </a:rPr>
              <a:t>The email control and the browser control catch different halves of the same attack. Run both.</a:t>
            </a:r>
            <a:endParaRPr lang="en-US" sz="1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CONTROL SEVEN: THE LAST LINE</a:t>
            </a:r>
            <a:endParaRPr lang="en-US" sz="1300" dirty="0"/>
          </a:p>
        </p:txBody>
      </p:sp>
      <p:sp>
        <p:nvSpPr>
          <p:cNvPr id="4" name="Text 1"/>
          <p:cNvSpPr/>
          <p:nvPr/>
        </p:nvSpPr>
        <p:spPr>
          <a:xfrm>
            <a:off x="822960" y="1554480"/>
            <a:ext cx="10515600" cy="2011680"/>
          </a:xfrm>
          <a:prstGeom prst="rect">
            <a:avLst/>
          </a:prstGeom>
          <a:noFill/>
          <a:ln/>
        </p:spPr>
        <p:txBody>
          <a:bodyPr wrap="square" lIns="0" tIns="0" rIns="0" bIns="0" rtlCol="0" anchor="ctr"/>
          <a:lstStyle/>
          <a:p>
            <a:pPr marL="0" indent="0">
              <a:lnSpc>
                <a:spcPts val="5800"/>
              </a:lnSpc>
              <a:buNone/>
            </a:pPr>
            <a:r>
              <a:rPr lang="en-US" sz="4600" b="1" dirty="0">
                <a:solidFill>
                  <a:srgbClr val="F2EFE7"/>
                </a:solidFill>
                <a:latin typeface="Arial" pitchFamily="34" charset="0"/>
                <a:ea typeface="Arial" pitchFamily="34" charset="-122"/>
                <a:cs typeface="Arial" pitchFamily="34" charset="-120"/>
              </a:rPr>
              <a:t>When did you last</a:t>
            </a:r>
            <a:endParaRPr lang="en-US" sz="4600" dirty="0"/>
          </a:p>
          <a:p>
            <a:pPr marL="0" indent="0">
              <a:lnSpc>
                <a:spcPts val="5800"/>
              </a:lnSpc>
              <a:buNone/>
            </a:pPr>
            <a:r>
              <a:rPr lang="en-US" sz="4600" b="1" dirty="0">
                <a:solidFill>
                  <a:srgbClr val="F2EFE7"/>
                </a:solidFill>
                <a:latin typeface="Arial" pitchFamily="34" charset="0"/>
                <a:ea typeface="Arial" pitchFamily="34" charset="-122"/>
                <a:cs typeface="Arial" pitchFamily="34" charset="-120"/>
              </a:rPr>
              <a:t>test the backups?</a:t>
            </a:r>
            <a:endParaRPr lang="en-US" sz="4600" dirty="0"/>
          </a:p>
        </p:txBody>
      </p:sp>
      <p:sp>
        <p:nvSpPr>
          <p:cNvPr id="5" name="Text 2"/>
          <p:cNvSpPr/>
          <p:nvPr/>
        </p:nvSpPr>
        <p:spPr>
          <a:xfrm>
            <a:off x="822960" y="3931920"/>
            <a:ext cx="10515600" cy="822960"/>
          </a:xfrm>
          <a:prstGeom prst="rect">
            <a:avLst/>
          </a:prstGeom>
          <a:noFill/>
          <a:ln/>
        </p:spPr>
        <p:txBody>
          <a:bodyPr wrap="square" lIns="0" tIns="0" rIns="0" bIns="0" rtlCol="0" anchor="ctr"/>
          <a:lstStyle/>
          <a:p>
            <a:pPr marL="0" indent="0">
              <a:lnSpc>
                <a:spcPts val="2600"/>
              </a:lnSpc>
              <a:buNone/>
            </a:pPr>
            <a:r>
              <a:rPr lang="en-US" sz="1900" dirty="0">
                <a:solidFill>
                  <a:srgbClr val="93A1B3"/>
                </a:solidFill>
                <a:latin typeface="Arial" pitchFamily="34" charset="0"/>
                <a:ea typeface="Arial" pitchFamily="34" charset="-122"/>
                <a:cs typeface="Arial" pitchFamily="34" charset="-120"/>
              </a:rPr>
              <a:t>Ransomware stops being devastating when every system and every byte comes back quickly and cheaply.</a:t>
            </a:r>
            <a:endParaRPr lang="en-US" sz="1900" dirty="0"/>
          </a:p>
        </p:txBody>
      </p:sp>
      <p:sp>
        <p:nvSpPr>
          <p:cNvPr id="6" name="Text 3"/>
          <p:cNvSpPr/>
          <p:nvPr/>
        </p:nvSpPr>
        <p:spPr>
          <a:xfrm>
            <a:off x="822960" y="4937760"/>
            <a:ext cx="10515600" cy="457200"/>
          </a:xfrm>
          <a:prstGeom prst="rect">
            <a:avLst/>
          </a:prstGeom>
          <a:noFill/>
          <a:ln/>
        </p:spPr>
        <p:txBody>
          <a:bodyPr wrap="square" lIns="0" tIns="0" rIns="0" bIns="0" rtlCol="0" anchor="ctr"/>
          <a:lstStyle/>
          <a:p>
            <a:pPr marL="0" indent="0">
              <a:buNone/>
            </a:pPr>
            <a:r>
              <a:rPr lang="en-US" sz="1700" i="1" dirty="0">
                <a:solidFill>
                  <a:srgbClr val="45CDB9"/>
                </a:solidFill>
                <a:latin typeface="Arial" pitchFamily="34" charset="0"/>
                <a:ea typeface="Arial" pitchFamily="34" charset="-122"/>
                <a:cs typeface="Arial" pitchFamily="34" charset="-120"/>
              </a:rPr>
              <a:t>We don't check it until we need it. Check it.</a:t>
            </a:r>
            <a:endParaRPr lang="en-US" sz="17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61">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FOR THE PEOPLE WHO MAKE SOFTWARE</a:t>
            </a:r>
            <a:endParaRPr lang="en-US" sz="1300" dirty="0"/>
          </a:p>
        </p:txBody>
      </p:sp>
      <p:sp>
        <p:nvSpPr>
          <p:cNvPr id="4" name="Text 1"/>
          <p:cNvSpPr/>
          <p:nvPr/>
        </p:nvSpPr>
        <p:spPr>
          <a:xfrm>
            <a:off x="822960" y="1280160"/>
            <a:ext cx="10515600" cy="1554480"/>
          </a:xfrm>
          <a:prstGeom prst="rect">
            <a:avLst/>
          </a:prstGeom>
          <a:noFill/>
          <a:ln/>
        </p:spPr>
        <p:txBody>
          <a:bodyPr wrap="square" lIns="0" tIns="0" rIns="0" bIns="0" rtlCol="0" anchor="ctr"/>
          <a:lstStyle/>
          <a:p>
            <a:pPr marL="0" indent="0">
              <a:lnSpc>
                <a:spcPts val="4800"/>
              </a:lnSpc>
              <a:buNone/>
            </a:pPr>
            <a:r>
              <a:rPr lang="en-US" sz="3800" b="1" dirty="0">
                <a:solidFill>
                  <a:srgbClr val="F2EFE7"/>
                </a:solidFill>
                <a:latin typeface="Arial" pitchFamily="34" charset="0"/>
                <a:ea typeface="Arial" pitchFamily="34" charset="-122"/>
                <a:cs typeface="Arial" pitchFamily="34" charset="-120"/>
              </a:rPr>
              <a:t>What actually finds</a:t>
            </a:r>
            <a:endParaRPr lang="en-US" sz="3800" dirty="0"/>
          </a:p>
          <a:p>
            <a:pPr marL="0" indent="0">
              <a:lnSpc>
                <a:spcPts val="4800"/>
              </a:lnSpc>
              <a:buNone/>
            </a:pPr>
            <a:r>
              <a:rPr lang="en-US" sz="3800" b="1" dirty="0">
                <a:solidFill>
                  <a:srgbClr val="F2EFE7"/>
                </a:solidFill>
                <a:latin typeface="Arial" pitchFamily="34" charset="0"/>
                <a:ea typeface="Arial" pitchFamily="34" charset="-122"/>
                <a:cs typeface="Arial" pitchFamily="34" charset="-120"/>
              </a:rPr>
              <a:t>the vulnerabilities.</a:t>
            </a:r>
            <a:endParaRPr lang="en-US" sz="3800" dirty="0"/>
          </a:p>
        </p:txBody>
      </p:sp>
      <p:sp>
        <p:nvSpPr>
          <p:cNvPr id="5" name="Shape 2"/>
          <p:cNvSpPr/>
          <p:nvPr/>
        </p:nvSpPr>
        <p:spPr>
          <a:xfrm>
            <a:off x="822960" y="3063240"/>
            <a:ext cx="2423160" cy="822960"/>
          </a:xfrm>
          <a:prstGeom prst="roundRect">
            <a:avLst>
              <a:gd name="adj" fmla="val 8889"/>
            </a:avLst>
          </a:prstGeom>
          <a:solidFill>
            <a:srgbClr val="1A2433"/>
          </a:solidFill>
          <a:ln/>
        </p:spPr>
        <p:txBody>
          <a:bodyPr/>
          <a:lstStyle/>
          <a:p>
            <a:endParaRPr lang="en-US"/>
          </a:p>
        </p:txBody>
      </p:sp>
      <p:sp>
        <p:nvSpPr>
          <p:cNvPr id="6" name="Text 3"/>
          <p:cNvSpPr/>
          <p:nvPr/>
        </p:nvSpPr>
        <p:spPr>
          <a:xfrm>
            <a:off x="987552" y="3063240"/>
            <a:ext cx="209397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Static code analysis</a:t>
            </a:r>
            <a:endParaRPr lang="en-US" sz="1500" dirty="0"/>
          </a:p>
        </p:txBody>
      </p:sp>
      <p:sp>
        <p:nvSpPr>
          <p:cNvPr id="7" name="Shape 4"/>
          <p:cNvSpPr/>
          <p:nvPr/>
        </p:nvSpPr>
        <p:spPr>
          <a:xfrm>
            <a:off x="3520440" y="3063240"/>
            <a:ext cx="2423160" cy="822960"/>
          </a:xfrm>
          <a:prstGeom prst="roundRect">
            <a:avLst>
              <a:gd name="adj" fmla="val 8889"/>
            </a:avLst>
          </a:prstGeom>
          <a:solidFill>
            <a:srgbClr val="1A2433"/>
          </a:solidFill>
          <a:ln/>
        </p:spPr>
        <p:txBody>
          <a:bodyPr/>
          <a:lstStyle/>
          <a:p>
            <a:endParaRPr lang="en-US"/>
          </a:p>
        </p:txBody>
      </p:sp>
      <p:sp>
        <p:nvSpPr>
          <p:cNvPr id="8" name="Text 5"/>
          <p:cNvSpPr/>
          <p:nvPr/>
        </p:nvSpPr>
        <p:spPr>
          <a:xfrm>
            <a:off x="3685032" y="3063240"/>
            <a:ext cx="209397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Dynamic analysis</a:t>
            </a:r>
            <a:endParaRPr lang="en-US" sz="1500" dirty="0"/>
          </a:p>
        </p:txBody>
      </p:sp>
      <p:sp>
        <p:nvSpPr>
          <p:cNvPr id="9" name="Shape 6"/>
          <p:cNvSpPr/>
          <p:nvPr/>
        </p:nvSpPr>
        <p:spPr>
          <a:xfrm>
            <a:off x="6217920" y="3063240"/>
            <a:ext cx="2423160" cy="822960"/>
          </a:xfrm>
          <a:prstGeom prst="roundRect">
            <a:avLst>
              <a:gd name="adj" fmla="val 8889"/>
            </a:avLst>
          </a:prstGeom>
          <a:solidFill>
            <a:srgbClr val="1A2433"/>
          </a:solidFill>
          <a:ln/>
        </p:spPr>
        <p:txBody>
          <a:bodyPr/>
          <a:lstStyle/>
          <a:p>
            <a:endParaRPr lang="en-US"/>
          </a:p>
        </p:txBody>
      </p:sp>
      <p:sp>
        <p:nvSpPr>
          <p:cNvPr id="10" name="Text 7"/>
          <p:cNvSpPr/>
          <p:nvPr/>
        </p:nvSpPr>
        <p:spPr>
          <a:xfrm>
            <a:off x="6382512" y="3063240"/>
            <a:ext cx="209397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Application pen testing</a:t>
            </a:r>
            <a:endParaRPr lang="en-US" sz="1500" dirty="0"/>
          </a:p>
        </p:txBody>
      </p:sp>
      <p:sp>
        <p:nvSpPr>
          <p:cNvPr id="11" name="Shape 8"/>
          <p:cNvSpPr/>
          <p:nvPr/>
        </p:nvSpPr>
        <p:spPr>
          <a:xfrm>
            <a:off x="8915400" y="3063240"/>
            <a:ext cx="2423160" cy="822960"/>
          </a:xfrm>
          <a:prstGeom prst="roundRect">
            <a:avLst>
              <a:gd name="adj" fmla="val 8889"/>
            </a:avLst>
          </a:prstGeom>
          <a:solidFill>
            <a:srgbClr val="1A2433"/>
          </a:solidFill>
          <a:ln/>
        </p:spPr>
        <p:txBody>
          <a:bodyPr/>
          <a:lstStyle/>
          <a:p>
            <a:endParaRPr lang="en-US"/>
          </a:p>
        </p:txBody>
      </p:sp>
      <p:sp>
        <p:nvSpPr>
          <p:cNvPr id="12" name="Text 9"/>
          <p:cNvSpPr/>
          <p:nvPr/>
        </p:nvSpPr>
        <p:spPr>
          <a:xfrm>
            <a:off x="9079992" y="3063240"/>
            <a:ext cx="2093976" cy="822960"/>
          </a:xfrm>
          <a:prstGeom prst="rect">
            <a:avLst/>
          </a:prstGeom>
          <a:noFill/>
          <a:ln/>
        </p:spPr>
        <p:txBody>
          <a:bodyPr wrap="square" lIns="0" tIns="0" rIns="0" bIns="0" rtlCol="0" anchor="ctr"/>
          <a:lstStyle/>
          <a:p>
            <a:pPr marL="0" indent="0" algn="ctr">
              <a:buNone/>
            </a:pPr>
            <a:r>
              <a:rPr lang="en-US" sz="1500" dirty="0">
                <a:solidFill>
                  <a:srgbClr val="45CDB9"/>
                </a:solidFill>
                <a:latin typeface="Arial" pitchFamily="34" charset="0"/>
                <a:ea typeface="Arial" pitchFamily="34" charset="-122"/>
                <a:cs typeface="Arial" pitchFamily="34" charset="-120"/>
              </a:rPr>
              <a:t>Code fuzzing</a:t>
            </a:r>
            <a:endParaRPr lang="en-US" sz="1500" dirty="0"/>
          </a:p>
        </p:txBody>
      </p:sp>
      <p:sp>
        <p:nvSpPr>
          <p:cNvPr id="13" name="Text 10"/>
          <p:cNvSpPr/>
          <p:nvPr/>
        </p:nvSpPr>
        <p:spPr>
          <a:xfrm>
            <a:off x="822960" y="4114800"/>
            <a:ext cx="10515600" cy="457200"/>
          </a:xfrm>
          <a:prstGeom prst="rect">
            <a:avLst/>
          </a:prstGeom>
          <a:noFill/>
          <a:ln/>
        </p:spPr>
        <p:txBody>
          <a:bodyPr wrap="square" lIns="0" tIns="0" rIns="0" bIns="0" rtlCol="0" anchor="ctr"/>
          <a:lstStyle/>
          <a:p>
            <a:pPr marL="0" indent="0">
              <a:buNone/>
            </a:pPr>
            <a:r>
              <a:rPr lang="en-US" sz="2000" dirty="0">
                <a:solidFill>
                  <a:srgbClr val="93A1B3"/>
                </a:solidFill>
                <a:latin typeface="Arial" pitchFamily="34" charset="0"/>
                <a:ea typeface="Arial" pitchFamily="34" charset="-122"/>
                <a:cs typeface="Arial" pitchFamily="34" charset="-120"/>
              </a:rPr>
              <a:t>Deterministic. Fast. Cheap. In our experience they catch almost everything.</a:t>
            </a:r>
            <a:endParaRPr lang="en-US" sz="2000" dirty="0"/>
          </a:p>
        </p:txBody>
      </p:sp>
      <p:sp>
        <p:nvSpPr>
          <p:cNvPr id="14" name="Shape 11"/>
          <p:cNvSpPr/>
          <p:nvPr/>
        </p:nvSpPr>
        <p:spPr>
          <a:xfrm>
            <a:off x="822960" y="4800600"/>
            <a:ext cx="10515600" cy="868680"/>
          </a:xfrm>
          <a:prstGeom prst="roundRect">
            <a:avLst>
              <a:gd name="adj" fmla="val 9474"/>
            </a:avLst>
          </a:prstGeom>
          <a:solidFill>
            <a:srgbClr val="1A2433"/>
          </a:solidFill>
          <a:ln w="15875">
            <a:solidFill>
              <a:srgbClr val="F2B360"/>
            </a:solidFill>
            <a:prstDash val="solid"/>
          </a:ln>
        </p:spPr>
        <p:txBody>
          <a:bodyPr/>
          <a:lstStyle/>
          <a:p>
            <a:endParaRPr lang="en-US"/>
          </a:p>
        </p:txBody>
      </p:sp>
      <p:sp>
        <p:nvSpPr>
          <p:cNvPr id="15" name="Text 12"/>
          <p:cNvSpPr/>
          <p:nvPr/>
        </p:nvSpPr>
        <p:spPr>
          <a:xfrm>
            <a:off x="1143000" y="4800600"/>
            <a:ext cx="9875520" cy="868680"/>
          </a:xfrm>
          <a:prstGeom prst="rect">
            <a:avLst/>
          </a:prstGeom>
          <a:noFill/>
          <a:ln/>
        </p:spPr>
        <p:txBody>
          <a:bodyPr wrap="square" lIns="0" tIns="0" rIns="0" bIns="0" rtlCol="0" anchor="ctr"/>
          <a:lstStyle/>
          <a:p>
            <a:pPr marL="0" indent="0">
              <a:buNone/>
            </a:pPr>
            <a:r>
              <a:rPr lang="en-US" sz="1800" dirty="0">
                <a:solidFill>
                  <a:srgbClr val="F2EFE7"/>
                </a:solidFill>
                <a:latin typeface="Arial" pitchFamily="34" charset="0"/>
                <a:ea typeface="Arial" pitchFamily="34" charset="-122"/>
                <a:cs typeface="Arial" pitchFamily="34" charset="-120"/>
              </a:rPr>
              <a:t>Language models scanning for vulnerabilities are a helpful new layer. </a:t>
            </a:r>
            <a:r>
              <a:rPr lang="en-US" sz="1800" b="1" dirty="0">
                <a:solidFill>
                  <a:srgbClr val="F2B360"/>
                </a:solidFill>
                <a:latin typeface="Arial" pitchFamily="34" charset="0"/>
                <a:ea typeface="Arial" pitchFamily="34" charset="-122"/>
                <a:cs typeface="Arial" pitchFamily="34" charset="-120"/>
              </a:rPr>
              <a:t>A layer, not the foundation.</a:t>
            </a:r>
            <a:endParaRPr lang="en-US"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CONTROL EIGHT: IT GOVERNS ALL THE OTHERS</a:t>
            </a:r>
            <a:endParaRPr lang="en-US" sz="1300" dirty="0"/>
          </a:p>
        </p:txBody>
      </p:sp>
      <p:sp>
        <p:nvSpPr>
          <p:cNvPr id="4" name="Text 1"/>
          <p:cNvSpPr/>
          <p:nvPr/>
        </p:nvSpPr>
        <p:spPr>
          <a:xfrm>
            <a:off x="822960" y="1280160"/>
            <a:ext cx="10515600" cy="1097280"/>
          </a:xfrm>
          <a:prstGeom prst="rect">
            <a:avLst/>
          </a:prstGeom>
          <a:noFill/>
          <a:ln/>
        </p:spPr>
        <p:txBody>
          <a:bodyPr wrap="square" lIns="0" tIns="0" rIns="0" bIns="0" rtlCol="0" anchor="ctr"/>
          <a:lstStyle/>
          <a:p>
            <a:pPr marL="0" indent="0">
              <a:buNone/>
            </a:pPr>
            <a:r>
              <a:rPr lang="en-US" sz="5200" b="1" dirty="0">
                <a:solidFill>
                  <a:srgbClr val="45CDB9"/>
                </a:solidFill>
                <a:latin typeface="Arial" pitchFamily="34" charset="0"/>
                <a:ea typeface="Arial" pitchFamily="34" charset="-122"/>
                <a:cs typeface="Arial" pitchFamily="34" charset="-120"/>
              </a:rPr>
              <a:t>Deny all.</a:t>
            </a:r>
            <a:r>
              <a:rPr lang="en-US" sz="5200" b="1" dirty="0">
                <a:solidFill>
                  <a:srgbClr val="F2EFE7"/>
                </a:solidFill>
                <a:latin typeface="Arial" pitchFamily="34" charset="0"/>
                <a:ea typeface="Arial" pitchFamily="34" charset="-122"/>
                <a:cs typeface="Arial" pitchFamily="34" charset="-120"/>
              </a:rPr>
              <a:t> Then permit.</a:t>
            </a:r>
            <a:endParaRPr lang="en-US" sz="5200" dirty="0"/>
          </a:p>
        </p:txBody>
      </p:sp>
      <p:sp>
        <p:nvSpPr>
          <p:cNvPr id="5" name="Text 2"/>
          <p:cNvSpPr/>
          <p:nvPr/>
        </p:nvSpPr>
        <p:spPr>
          <a:xfrm>
            <a:off x="822960" y="2514600"/>
            <a:ext cx="10515600" cy="822960"/>
          </a:xfrm>
          <a:prstGeom prst="rect">
            <a:avLst/>
          </a:prstGeom>
          <a:noFill/>
          <a:ln/>
        </p:spPr>
        <p:txBody>
          <a:bodyPr wrap="square" lIns="0" tIns="0" rIns="0" bIns="0" rtlCol="0" anchor="ctr"/>
          <a:lstStyle/>
          <a:p>
            <a:pPr marL="0" indent="0">
              <a:lnSpc>
                <a:spcPts val="2700"/>
              </a:lnSpc>
              <a:buNone/>
            </a:pPr>
            <a:r>
              <a:rPr lang="en-US" sz="2000" dirty="0">
                <a:solidFill>
                  <a:srgbClr val="93A1B3"/>
                </a:solidFill>
                <a:latin typeface="Arial" pitchFamily="34" charset="0"/>
                <a:ea typeface="Arial" pitchFamily="34" charset="-122"/>
                <a:cs typeface="Arial" pitchFamily="34" charset="-120"/>
              </a:rPr>
              <a:t>All controls are only as good as they are configured. Open gaps in your layered defences using the smallest exceptions possible.</a:t>
            </a:r>
            <a:endParaRPr lang="en-US" sz="2000" dirty="0"/>
          </a:p>
        </p:txBody>
      </p:sp>
      <p:sp>
        <p:nvSpPr>
          <p:cNvPr id="6" name="Shape 3"/>
          <p:cNvSpPr/>
          <p:nvPr/>
        </p:nvSpPr>
        <p:spPr>
          <a:xfrm>
            <a:off x="822960" y="3520440"/>
            <a:ext cx="2423160" cy="731520"/>
          </a:xfrm>
          <a:prstGeom prst="roundRect">
            <a:avLst>
              <a:gd name="adj" fmla="val 10000"/>
            </a:avLst>
          </a:prstGeom>
          <a:solidFill>
            <a:srgbClr val="1A2433"/>
          </a:solidFill>
          <a:ln/>
        </p:spPr>
        <p:txBody>
          <a:bodyPr/>
          <a:lstStyle/>
          <a:p>
            <a:endParaRPr lang="en-US"/>
          </a:p>
        </p:txBody>
      </p:sp>
      <p:sp>
        <p:nvSpPr>
          <p:cNvPr id="7" name="Text 4"/>
          <p:cNvSpPr/>
          <p:nvPr/>
        </p:nvSpPr>
        <p:spPr>
          <a:xfrm>
            <a:off x="987552" y="3520440"/>
            <a:ext cx="2093976" cy="731520"/>
          </a:xfrm>
          <a:prstGeom prst="rect">
            <a:avLst/>
          </a:prstGeom>
          <a:noFill/>
          <a:ln/>
        </p:spPr>
        <p:txBody>
          <a:bodyPr wrap="square" lIns="0" tIns="0" rIns="0" bIns="0" rtlCol="0" anchor="ctr"/>
          <a:lstStyle/>
          <a:p>
            <a:pPr marL="0" indent="0" algn="ctr">
              <a:buNone/>
            </a:pPr>
            <a:r>
              <a:rPr lang="en-US" sz="1500" dirty="0">
                <a:solidFill>
                  <a:srgbClr val="93A1B3"/>
                </a:solidFill>
                <a:latin typeface="Arial" pitchFamily="34" charset="0"/>
                <a:ea typeface="Arial" pitchFamily="34" charset="-122"/>
                <a:cs typeface="Arial" pitchFamily="34" charset="-120"/>
              </a:rPr>
              <a:t>Every connection</a:t>
            </a:r>
            <a:endParaRPr lang="en-US" sz="1500" dirty="0"/>
          </a:p>
        </p:txBody>
      </p:sp>
      <p:sp>
        <p:nvSpPr>
          <p:cNvPr id="8" name="Shape 5"/>
          <p:cNvSpPr/>
          <p:nvPr/>
        </p:nvSpPr>
        <p:spPr>
          <a:xfrm>
            <a:off x="3520440" y="3520440"/>
            <a:ext cx="2423160" cy="731520"/>
          </a:xfrm>
          <a:prstGeom prst="roundRect">
            <a:avLst>
              <a:gd name="adj" fmla="val 10000"/>
            </a:avLst>
          </a:prstGeom>
          <a:solidFill>
            <a:srgbClr val="1A2433"/>
          </a:solidFill>
          <a:ln/>
        </p:spPr>
        <p:txBody>
          <a:bodyPr/>
          <a:lstStyle/>
          <a:p>
            <a:endParaRPr lang="en-US"/>
          </a:p>
        </p:txBody>
      </p:sp>
      <p:sp>
        <p:nvSpPr>
          <p:cNvPr id="9" name="Text 6"/>
          <p:cNvSpPr/>
          <p:nvPr/>
        </p:nvSpPr>
        <p:spPr>
          <a:xfrm>
            <a:off x="3685032" y="3520440"/>
            <a:ext cx="2093976" cy="731520"/>
          </a:xfrm>
          <a:prstGeom prst="rect">
            <a:avLst/>
          </a:prstGeom>
          <a:noFill/>
          <a:ln/>
        </p:spPr>
        <p:txBody>
          <a:bodyPr wrap="square" lIns="0" tIns="0" rIns="0" bIns="0" rtlCol="0" anchor="ctr"/>
          <a:lstStyle/>
          <a:p>
            <a:pPr marL="0" indent="0" algn="ctr">
              <a:buNone/>
            </a:pPr>
            <a:r>
              <a:rPr lang="en-US" sz="1500" dirty="0">
                <a:solidFill>
                  <a:srgbClr val="93A1B3"/>
                </a:solidFill>
                <a:latin typeface="Arial" pitchFamily="34" charset="0"/>
                <a:ea typeface="Arial" pitchFamily="34" charset="-122"/>
                <a:cs typeface="Arial" pitchFamily="34" charset="-120"/>
              </a:rPr>
              <a:t>Every authentication</a:t>
            </a:r>
            <a:endParaRPr lang="en-US" sz="1500" dirty="0"/>
          </a:p>
        </p:txBody>
      </p:sp>
      <p:sp>
        <p:nvSpPr>
          <p:cNvPr id="10" name="Shape 7"/>
          <p:cNvSpPr/>
          <p:nvPr/>
        </p:nvSpPr>
        <p:spPr>
          <a:xfrm>
            <a:off x="6217920" y="3520440"/>
            <a:ext cx="2423160" cy="731520"/>
          </a:xfrm>
          <a:prstGeom prst="roundRect">
            <a:avLst>
              <a:gd name="adj" fmla="val 10000"/>
            </a:avLst>
          </a:prstGeom>
          <a:solidFill>
            <a:srgbClr val="1A2433"/>
          </a:solidFill>
          <a:ln/>
        </p:spPr>
        <p:txBody>
          <a:bodyPr/>
          <a:lstStyle/>
          <a:p>
            <a:endParaRPr lang="en-US"/>
          </a:p>
        </p:txBody>
      </p:sp>
      <p:sp>
        <p:nvSpPr>
          <p:cNvPr id="11" name="Text 8"/>
          <p:cNvSpPr/>
          <p:nvPr/>
        </p:nvSpPr>
        <p:spPr>
          <a:xfrm>
            <a:off x="6382512" y="3520440"/>
            <a:ext cx="2093976" cy="731520"/>
          </a:xfrm>
          <a:prstGeom prst="rect">
            <a:avLst/>
          </a:prstGeom>
          <a:noFill/>
          <a:ln/>
        </p:spPr>
        <p:txBody>
          <a:bodyPr wrap="square" lIns="0" tIns="0" rIns="0" bIns="0" rtlCol="0" anchor="ctr"/>
          <a:lstStyle/>
          <a:p>
            <a:pPr marL="0" indent="0" algn="ctr">
              <a:buNone/>
            </a:pPr>
            <a:r>
              <a:rPr lang="en-US" sz="1500" dirty="0">
                <a:solidFill>
                  <a:srgbClr val="93A1B3"/>
                </a:solidFill>
                <a:latin typeface="Arial" pitchFamily="34" charset="0"/>
                <a:ea typeface="Arial" pitchFamily="34" charset="-122"/>
                <a:cs typeface="Arial" pitchFamily="34" charset="-120"/>
              </a:rPr>
              <a:t>Every user action</a:t>
            </a:r>
            <a:endParaRPr lang="en-US" sz="1500" dirty="0"/>
          </a:p>
        </p:txBody>
      </p:sp>
      <p:sp>
        <p:nvSpPr>
          <p:cNvPr id="12" name="Shape 9"/>
          <p:cNvSpPr/>
          <p:nvPr/>
        </p:nvSpPr>
        <p:spPr>
          <a:xfrm>
            <a:off x="8915400" y="3520440"/>
            <a:ext cx="2423160" cy="731520"/>
          </a:xfrm>
          <a:prstGeom prst="roundRect">
            <a:avLst>
              <a:gd name="adj" fmla="val 10000"/>
            </a:avLst>
          </a:prstGeom>
          <a:solidFill>
            <a:srgbClr val="1A2433"/>
          </a:solidFill>
          <a:ln/>
        </p:spPr>
        <p:txBody>
          <a:bodyPr/>
          <a:lstStyle/>
          <a:p>
            <a:endParaRPr lang="en-US"/>
          </a:p>
        </p:txBody>
      </p:sp>
      <p:sp>
        <p:nvSpPr>
          <p:cNvPr id="13" name="Text 10"/>
          <p:cNvSpPr/>
          <p:nvPr/>
        </p:nvSpPr>
        <p:spPr>
          <a:xfrm>
            <a:off x="9079992" y="3520440"/>
            <a:ext cx="2093976" cy="731520"/>
          </a:xfrm>
          <a:prstGeom prst="rect">
            <a:avLst/>
          </a:prstGeom>
          <a:noFill/>
          <a:ln/>
        </p:spPr>
        <p:txBody>
          <a:bodyPr wrap="square" lIns="0" tIns="0" rIns="0" bIns="0" rtlCol="0" anchor="ctr"/>
          <a:lstStyle/>
          <a:p>
            <a:pPr marL="0" indent="0" algn="ctr">
              <a:buNone/>
            </a:pPr>
            <a:r>
              <a:rPr lang="en-US" sz="1500" dirty="0">
                <a:solidFill>
                  <a:srgbClr val="93A1B3"/>
                </a:solidFill>
                <a:latin typeface="Arial" pitchFamily="34" charset="0"/>
                <a:ea typeface="Arial" pitchFamily="34" charset="-122"/>
                <a:cs typeface="Arial" pitchFamily="34" charset="-120"/>
              </a:rPr>
              <a:t>Every agent permission</a:t>
            </a:r>
            <a:endParaRPr lang="en-US" sz="1500" dirty="0"/>
          </a:p>
        </p:txBody>
      </p:sp>
      <p:sp>
        <p:nvSpPr>
          <p:cNvPr id="14" name="Shape 11"/>
          <p:cNvSpPr/>
          <p:nvPr/>
        </p:nvSpPr>
        <p:spPr>
          <a:xfrm>
            <a:off x="822960" y="4526280"/>
            <a:ext cx="10515600" cy="914400"/>
          </a:xfrm>
          <a:prstGeom prst="roundRect">
            <a:avLst>
              <a:gd name="adj" fmla="val 9000"/>
            </a:avLst>
          </a:prstGeom>
          <a:solidFill>
            <a:srgbClr val="1A2433"/>
          </a:solidFill>
          <a:ln w="15875">
            <a:solidFill>
              <a:srgbClr val="45CDB9"/>
            </a:solidFill>
            <a:prstDash val="solid"/>
          </a:ln>
        </p:spPr>
        <p:txBody>
          <a:bodyPr/>
          <a:lstStyle/>
          <a:p>
            <a:endParaRPr lang="en-US"/>
          </a:p>
        </p:txBody>
      </p:sp>
      <p:sp>
        <p:nvSpPr>
          <p:cNvPr id="15" name="Text 12"/>
          <p:cNvSpPr/>
          <p:nvPr/>
        </p:nvSpPr>
        <p:spPr>
          <a:xfrm>
            <a:off x="1143000" y="4526280"/>
            <a:ext cx="9875520" cy="914400"/>
          </a:xfrm>
          <a:prstGeom prst="rect">
            <a:avLst/>
          </a:prstGeom>
          <a:noFill/>
          <a:ln/>
        </p:spPr>
        <p:txBody>
          <a:bodyPr wrap="square" lIns="0" tIns="0" rIns="0" bIns="0" rtlCol="0" anchor="ctr"/>
          <a:lstStyle/>
          <a:p>
            <a:pPr marL="0" indent="0">
              <a:lnSpc>
                <a:spcPts val="2400"/>
              </a:lnSpc>
              <a:buNone/>
            </a:pPr>
            <a:r>
              <a:rPr lang="en-US" sz="1800" dirty="0">
                <a:solidFill>
                  <a:srgbClr val="F2EFE7"/>
                </a:solidFill>
                <a:latin typeface="Arial" pitchFamily="34" charset="0"/>
                <a:ea typeface="Arial" pitchFamily="34" charset="-122"/>
                <a:cs typeface="Arial" pitchFamily="34" charset="-120"/>
              </a:rPr>
              <a:t>New Zealand has great security experts. </a:t>
            </a:r>
            <a:r>
              <a:rPr lang="en-US" sz="1800" b="1" dirty="0">
                <a:solidFill>
                  <a:srgbClr val="45CDB9"/>
                </a:solidFill>
                <a:latin typeface="Arial" pitchFamily="34" charset="0"/>
                <a:ea typeface="Arial" pitchFamily="34" charset="-122"/>
                <a:cs typeface="Arial" pitchFamily="34" charset="-120"/>
              </a:rPr>
              <a:t>Kordia, Defend, SSS and others</a:t>
            </a:r>
            <a:r>
              <a:rPr lang="en-US" sz="1800" dirty="0">
                <a:solidFill>
                  <a:srgbClr val="F2EFE7"/>
                </a:solidFill>
                <a:latin typeface="Arial" pitchFamily="34" charset="0"/>
                <a:ea typeface="Arial" pitchFamily="34" charset="-122"/>
                <a:cs typeface="Arial" pitchFamily="34" charset="-120"/>
              </a:rPr>
              <a:t> can help with the assessment and the plan to deploy the Controls.</a:t>
            </a:r>
            <a:endParaRPr lang="en-US" sz="1800" dirty="0"/>
          </a:p>
        </p:txBody>
      </p:sp>
      <p:sp>
        <p:nvSpPr>
          <p:cNvPr id="16" name="Text 13"/>
          <p:cNvSpPr/>
          <p:nvPr/>
        </p:nvSpPr>
        <p:spPr>
          <a:xfrm>
            <a:off x="822960" y="5623560"/>
            <a:ext cx="10515600" cy="457200"/>
          </a:xfrm>
          <a:prstGeom prst="rect">
            <a:avLst/>
          </a:prstGeom>
          <a:noFill/>
          <a:ln/>
        </p:spPr>
        <p:txBody>
          <a:bodyPr wrap="square" lIns="0" tIns="0" rIns="0" bIns="0" rtlCol="0" anchor="ctr"/>
          <a:lstStyle/>
          <a:p>
            <a:pPr marL="0" indent="0">
              <a:buNone/>
            </a:pPr>
            <a:r>
              <a:rPr lang="en-US" sz="1900" i="1" dirty="0">
                <a:solidFill>
                  <a:srgbClr val="45CDB9"/>
                </a:solidFill>
                <a:latin typeface="Arial" pitchFamily="34" charset="0"/>
                <a:ea typeface="Arial" pitchFamily="34" charset="-122"/>
                <a:cs typeface="Arial" pitchFamily="34" charset="-120"/>
              </a:rPr>
              <a:t>Doors don't work if we don't lock them.</a:t>
            </a:r>
            <a:endParaRPr lang="en-US" sz="19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AI ATTACK SLOP: THE NEW SCRIPT KIDDIES</a:t>
            </a:r>
            <a:endParaRPr lang="en-US" sz="1300" dirty="0"/>
          </a:p>
        </p:txBody>
      </p:sp>
      <p:sp>
        <p:nvSpPr>
          <p:cNvPr id="4" name="Shape 1"/>
          <p:cNvSpPr/>
          <p:nvPr/>
        </p:nvSpPr>
        <p:spPr>
          <a:xfrm>
            <a:off x="822960" y="1371600"/>
            <a:ext cx="10515600" cy="3063240"/>
          </a:xfrm>
          <a:prstGeom prst="roundRect">
            <a:avLst>
              <a:gd name="adj" fmla="val 2985"/>
            </a:avLst>
          </a:prstGeom>
          <a:solidFill>
            <a:srgbClr val="1A2433"/>
          </a:solidFill>
          <a:ln/>
        </p:spPr>
        <p:txBody>
          <a:bodyPr/>
          <a:lstStyle/>
          <a:p>
            <a:endParaRPr lang="en-US"/>
          </a:p>
        </p:txBody>
      </p:sp>
      <p:pic>
        <p:nvPicPr>
          <p:cNvPr id="5" name="Image 0" descr="/home/claude/img/image28.png"/>
          <p:cNvPicPr>
            <a:picLocks noChangeAspect="1"/>
          </p:cNvPicPr>
          <p:nvPr/>
        </p:nvPicPr>
        <p:blipFill>
          <a:blip r:embed="rId3"/>
          <a:stretch>
            <a:fillRect/>
          </a:stretch>
        </p:blipFill>
        <p:spPr>
          <a:xfrm>
            <a:off x="960120" y="1508760"/>
            <a:ext cx="10241280" cy="2788920"/>
          </a:xfrm>
          <a:prstGeom prst="rect">
            <a:avLst/>
          </a:prstGeom>
        </p:spPr>
      </p:pic>
      <p:sp>
        <p:nvSpPr>
          <p:cNvPr id="6" name="Text 2"/>
          <p:cNvSpPr/>
          <p:nvPr/>
        </p:nvSpPr>
        <p:spPr>
          <a:xfrm>
            <a:off x="822960" y="4663440"/>
            <a:ext cx="10515600" cy="731520"/>
          </a:xfrm>
          <a:prstGeom prst="rect">
            <a:avLst/>
          </a:prstGeom>
          <a:noFill/>
          <a:ln/>
        </p:spPr>
        <p:txBody>
          <a:bodyPr wrap="square" lIns="0" tIns="0" rIns="0" bIns="0" rtlCol="0" anchor="ctr"/>
          <a:lstStyle/>
          <a:p>
            <a:pPr marL="0" indent="0">
              <a:buNone/>
            </a:pPr>
            <a:r>
              <a:rPr lang="en-US" sz="4400" b="1" dirty="0">
                <a:solidFill>
                  <a:srgbClr val="F2B360"/>
                </a:solidFill>
                <a:latin typeface="Arial" pitchFamily="34" charset="0"/>
                <a:ea typeface="Arial" pitchFamily="34" charset="-122"/>
                <a:cs typeface="Arial" pitchFamily="34" charset="-120"/>
              </a:rPr>
              <a:t>45,234</a:t>
            </a:r>
            <a:r>
              <a:rPr lang="en-US" sz="2200" dirty="0">
                <a:solidFill>
                  <a:srgbClr val="F2EFE7"/>
                </a:solidFill>
                <a:latin typeface="Arial" pitchFamily="34" charset="0"/>
                <a:ea typeface="Arial" pitchFamily="34" charset="-122"/>
                <a:cs typeface="Arial" pitchFamily="34" charset="-120"/>
              </a:rPr>
              <a:t>  AI-driven attacks this month.  </a:t>
            </a:r>
            <a:r>
              <a:rPr lang="en-US" sz="2200" b="1" dirty="0">
                <a:solidFill>
                  <a:srgbClr val="F2EFE7"/>
                </a:solidFill>
                <a:latin typeface="Arial" pitchFamily="34" charset="0"/>
                <a:ea typeface="Arial" pitchFamily="34" charset="-122"/>
                <a:cs typeface="Arial" pitchFamily="34" charset="-120"/>
              </a:rPr>
              <a:t>All boring.</a:t>
            </a:r>
            <a:endParaRPr lang="en-US" sz="4400" dirty="0"/>
          </a:p>
        </p:txBody>
      </p:sp>
      <p:sp>
        <p:nvSpPr>
          <p:cNvPr id="7" name="Text 3"/>
          <p:cNvSpPr/>
          <p:nvPr/>
        </p:nvSpPr>
        <p:spPr>
          <a:xfrm>
            <a:off x="822960" y="5486400"/>
            <a:ext cx="10515600" cy="41148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No new techniques. No sophistication. Just more.</a:t>
            </a:r>
            <a:endParaRPr lang="en-US" sz="1700" dirty="0"/>
          </a:p>
        </p:txBody>
      </p:sp>
      <p:sp>
        <p:nvSpPr>
          <p:cNvPr id="8" name="Text 4"/>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WitFoo incident data, September 2026</a:t>
            </a:r>
            <a:endParaRPr lang="en-US" sz="105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8">
    <p:spTree>
      <p:nvGrpSpPr>
        <p:cNvPr id="1" name=""/>
        <p:cNvGrpSpPr/>
        <p:nvPr/>
      </p:nvGrpSpPr>
      <p:grpSpPr>
        <a:xfrm>
          <a:off x="0" y="0"/>
          <a:ext cx="0" cy="0"/>
          <a:chOff x="0" y="0"/>
          <a:chExt cx="0" cy="0"/>
        </a:xfrm>
      </p:grpSpPr>
      <p:pic>
        <p:nvPicPr>
          <p:cNvPr id="3" name="Image 0" descr="/home/claude/img/image30.jpg"/>
          <p:cNvPicPr>
            <a:picLocks noChangeAspect="1"/>
          </p:cNvPicPr>
          <p:nvPr/>
        </p:nvPicPr>
        <p:blipFill>
          <a:blip r:embed="rId3"/>
          <a:srcRect/>
          <a:stretch/>
        </p:blipFill>
        <p:spPr>
          <a:xfrm>
            <a:off x="0" y="0"/>
            <a:ext cx="12191695" cy="6858000"/>
          </a:xfrm>
          <a:prstGeom prst="rect">
            <a:avLst/>
          </a:prstGeom>
        </p:spPr>
      </p:pic>
      <p:sp>
        <p:nvSpPr>
          <p:cNvPr id="4" name="Text 0"/>
          <p:cNvSpPr/>
          <p:nvPr/>
        </p:nvSpPr>
        <p:spPr>
          <a:xfrm>
            <a:off x="822960" y="1965960"/>
            <a:ext cx="420624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MORE WAVES</a:t>
            </a:r>
            <a:endParaRPr lang="en-US" sz="1300" dirty="0"/>
          </a:p>
        </p:txBody>
      </p:sp>
      <p:sp>
        <p:nvSpPr>
          <p:cNvPr id="5" name="Text 1"/>
          <p:cNvSpPr/>
          <p:nvPr/>
        </p:nvSpPr>
        <p:spPr>
          <a:xfrm>
            <a:off x="822960" y="2560320"/>
            <a:ext cx="4572000" cy="1828800"/>
          </a:xfrm>
          <a:prstGeom prst="rect">
            <a:avLst/>
          </a:prstGeom>
          <a:noFill/>
          <a:ln/>
        </p:spPr>
        <p:txBody>
          <a:bodyPr wrap="square" lIns="0" tIns="0" rIns="0" bIns="0" rtlCol="0" anchor="ctr"/>
          <a:lstStyle/>
          <a:p>
            <a:pPr marL="0" indent="0">
              <a:lnSpc>
                <a:spcPts val="5400"/>
              </a:lnSpc>
              <a:buNone/>
            </a:pPr>
            <a:r>
              <a:rPr lang="en-US" sz="4400" b="1" dirty="0">
                <a:solidFill>
                  <a:srgbClr val="F2EFE7"/>
                </a:solidFill>
                <a:latin typeface="Arial" pitchFamily="34" charset="0"/>
                <a:ea typeface="Arial" pitchFamily="34" charset="-122"/>
                <a:cs typeface="Arial" pitchFamily="34" charset="-120"/>
              </a:rPr>
              <a:t>The rock</a:t>
            </a:r>
            <a:endParaRPr lang="en-US" sz="4400" dirty="0"/>
          </a:p>
          <a:p>
            <a:pPr marL="0" indent="0">
              <a:lnSpc>
                <a:spcPts val="5400"/>
              </a:lnSpc>
              <a:buNone/>
            </a:pPr>
            <a:r>
              <a:rPr lang="en-US" sz="4400" b="1" dirty="0">
                <a:solidFill>
                  <a:srgbClr val="F2EFE7"/>
                </a:solidFill>
                <a:latin typeface="Arial" pitchFamily="34" charset="0"/>
                <a:ea typeface="Arial" pitchFamily="34" charset="-122"/>
                <a:cs typeface="Arial" pitchFamily="34" charset="-120"/>
              </a:rPr>
              <a:t>did not move.</a:t>
            </a:r>
            <a:endParaRPr lang="en-US" sz="4400" dirty="0"/>
          </a:p>
        </p:txBody>
      </p:sp>
      <p:sp>
        <p:nvSpPr>
          <p:cNvPr id="6" name="Text 2"/>
          <p:cNvSpPr/>
          <p:nvPr/>
        </p:nvSpPr>
        <p:spPr>
          <a:xfrm>
            <a:off x="822960" y="4617720"/>
            <a:ext cx="3657600" cy="1371600"/>
          </a:xfrm>
          <a:prstGeom prst="rect">
            <a:avLst/>
          </a:prstGeom>
          <a:noFill/>
          <a:ln/>
        </p:spPr>
        <p:txBody>
          <a:bodyPr wrap="square" lIns="0" tIns="0" rIns="0" bIns="0" rtlCol="0" anchor="ctr"/>
          <a:lstStyle/>
          <a:p>
            <a:pPr marL="0" indent="0">
              <a:lnSpc>
                <a:spcPts val="2400"/>
              </a:lnSpc>
              <a:buNone/>
            </a:pPr>
            <a:r>
              <a:rPr lang="en-US" sz="1600" dirty="0">
                <a:solidFill>
                  <a:srgbClr val="93A1B3"/>
                </a:solidFill>
                <a:latin typeface="Arial" pitchFamily="34" charset="0"/>
                <a:ea typeface="Arial" pitchFamily="34" charset="-122"/>
                <a:cs typeface="Arial" pitchFamily="34" charset="-120"/>
              </a:rPr>
              <a:t>A bigger wave than we</a:t>
            </a:r>
            <a:endParaRPr lang="en-US" sz="1600" dirty="0"/>
          </a:p>
          <a:p>
            <a:pPr marL="0" indent="0">
              <a:lnSpc>
                <a:spcPts val="2400"/>
              </a:lnSpc>
              <a:buNone/>
            </a:pPr>
            <a:r>
              <a:rPr lang="en-US" sz="1600" dirty="0">
                <a:solidFill>
                  <a:srgbClr val="93A1B3"/>
                </a:solidFill>
                <a:latin typeface="Arial" pitchFamily="34" charset="0"/>
                <a:ea typeface="Arial" pitchFamily="34" charset="-122"/>
                <a:cs typeface="Arial" pitchFamily="34" charset="-120"/>
              </a:rPr>
              <a:t>have ever seen, breaking</a:t>
            </a:r>
            <a:endParaRPr lang="en-US" sz="1600" dirty="0"/>
          </a:p>
          <a:p>
            <a:pPr marL="0" indent="0">
              <a:lnSpc>
                <a:spcPts val="2400"/>
              </a:lnSpc>
              <a:buNone/>
            </a:pPr>
            <a:r>
              <a:rPr lang="en-US" sz="1600" dirty="0">
                <a:solidFill>
                  <a:srgbClr val="93A1B3"/>
                </a:solidFill>
                <a:latin typeface="Arial" pitchFamily="34" charset="0"/>
                <a:ea typeface="Arial" pitchFamily="34" charset="-122"/>
                <a:cs typeface="Arial" pitchFamily="34" charset="-120"/>
              </a:rPr>
              <a:t>against controls we already</a:t>
            </a:r>
            <a:endParaRPr lang="en-US" sz="1600" dirty="0"/>
          </a:p>
          <a:p>
            <a:pPr marL="0" indent="0">
              <a:lnSpc>
                <a:spcPts val="2400"/>
              </a:lnSpc>
              <a:buNone/>
            </a:pPr>
            <a:r>
              <a:rPr lang="en-US" sz="1600" dirty="0">
                <a:solidFill>
                  <a:srgbClr val="93A1B3"/>
                </a:solidFill>
                <a:latin typeface="Arial" pitchFamily="34" charset="0"/>
                <a:ea typeface="Arial" pitchFamily="34" charset="-122"/>
                <a:cs typeface="Arial" pitchFamily="34" charset="-120"/>
              </a:rPr>
              <a:t>knew how to build.</a:t>
            </a:r>
            <a:endParaRPr lang="en-US" sz="16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FROM CONTROLS TO REPORTS</a:t>
            </a:r>
            <a:endParaRPr lang="en-US" sz="1300" dirty="0"/>
          </a:p>
        </p:txBody>
      </p:sp>
      <p:sp>
        <p:nvSpPr>
          <p:cNvPr id="4" name="Shape 1"/>
          <p:cNvSpPr/>
          <p:nvPr/>
        </p:nvSpPr>
        <p:spPr>
          <a:xfrm>
            <a:off x="822960" y="2651760"/>
            <a:ext cx="2286000" cy="1371600"/>
          </a:xfrm>
          <a:prstGeom prst="roundRect">
            <a:avLst>
              <a:gd name="adj" fmla="val 6000"/>
            </a:avLst>
          </a:prstGeom>
          <a:solidFill>
            <a:srgbClr val="1A2433"/>
          </a:solidFill>
          <a:ln w="15875">
            <a:solidFill>
              <a:srgbClr val="45CDB9"/>
            </a:solidFill>
            <a:prstDash val="solid"/>
          </a:ln>
        </p:spPr>
        <p:txBody>
          <a:bodyPr/>
          <a:lstStyle/>
          <a:p>
            <a:endParaRPr lang="en-US"/>
          </a:p>
        </p:txBody>
      </p:sp>
      <p:sp>
        <p:nvSpPr>
          <p:cNvPr id="5" name="Text 2"/>
          <p:cNvSpPr/>
          <p:nvPr/>
        </p:nvSpPr>
        <p:spPr>
          <a:xfrm>
            <a:off x="822960" y="2880360"/>
            <a:ext cx="2286000" cy="914400"/>
          </a:xfrm>
          <a:prstGeom prst="rect">
            <a:avLst/>
          </a:prstGeom>
          <a:noFill/>
          <a:ln/>
        </p:spPr>
        <p:txBody>
          <a:bodyPr wrap="square" lIns="0" tIns="0" rIns="0" bIns="0" rtlCol="0" anchor="ctr"/>
          <a:lstStyle/>
          <a:p>
            <a:pPr marL="0" indent="0" algn="ctr">
              <a:lnSpc>
                <a:spcPts val="2200"/>
              </a:lnSpc>
              <a:buNone/>
            </a:pPr>
            <a:r>
              <a:rPr lang="en-US" sz="1600" b="1" dirty="0">
                <a:solidFill>
                  <a:srgbClr val="45CDB9"/>
                </a:solidFill>
                <a:latin typeface="Arial" pitchFamily="34" charset="0"/>
                <a:ea typeface="Arial" pitchFamily="34" charset="-122"/>
                <a:cs typeface="Arial" pitchFamily="34" charset="-120"/>
              </a:rPr>
              <a:t>The controls</a:t>
            </a:r>
            <a:endParaRPr lang="en-US" sz="1600" dirty="0"/>
          </a:p>
          <a:p>
            <a:pPr marL="0" indent="0" algn="ctr">
              <a:lnSpc>
                <a:spcPts val="2200"/>
              </a:lnSpc>
              <a:buNone/>
            </a:pPr>
            <a:r>
              <a:rPr lang="en-US" sz="1600" b="1" dirty="0">
                <a:solidFill>
                  <a:srgbClr val="45CDB9"/>
                </a:solidFill>
                <a:latin typeface="Arial" pitchFamily="34" charset="0"/>
                <a:ea typeface="Arial" pitchFamily="34" charset="-122"/>
                <a:cs typeface="Arial" pitchFamily="34" charset="-120"/>
              </a:rPr>
              <a:t>you just built</a:t>
            </a:r>
            <a:endParaRPr lang="en-US" sz="1600" dirty="0"/>
          </a:p>
        </p:txBody>
      </p:sp>
      <p:sp>
        <p:nvSpPr>
          <p:cNvPr id="6" name="Shape 3"/>
          <p:cNvSpPr/>
          <p:nvPr/>
        </p:nvSpPr>
        <p:spPr>
          <a:xfrm>
            <a:off x="3154680" y="3337560"/>
            <a:ext cx="411480" cy="0"/>
          </a:xfrm>
          <a:prstGeom prst="line">
            <a:avLst/>
          </a:prstGeom>
          <a:noFill/>
          <a:ln w="19050">
            <a:solidFill>
              <a:srgbClr val="93A1B3"/>
            </a:solidFill>
            <a:prstDash val="solid"/>
            <a:tailEnd type="triangle"/>
          </a:ln>
        </p:spPr>
        <p:txBody>
          <a:bodyPr/>
          <a:lstStyle/>
          <a:p>
            <a:endParaRPr lang="en-US"/>
          </a:p>
        </p:txBody>
      </p:sp>
      <p:pic>
        <p:nvPicPr>
          <p:cNvPr id="7" name="Image 0" descr="/home/claude/img/image29.jpg"/>
          <p:cNvPicPr>
            <a:picLocks noChangeAspect="1"/>
          </p:cNvPicPr>
          <p:nvPr/>
        </p:nvPicPr>
        <p:blipFill>
          <a:blip r:embed="rId3"/>
          <a:stretch>
            <a:fillRect/>
          </a:stretch>
        </p:blipFill>
        <p:spPr>
          <a:xfrm>
            <a:off x="3639312" y="2724912"/>
            <a:ext cx="1234440" cy="1234440"/>
          </a:xfrm>
          <a:prstGeom prst="ellipse">
            <a:avLst/>
          </a:prstGeom>
        </p:spPr>
      </p:pic>
      <p:sp>
        <p:nvSpPr>
          <p:cNvPr id="8" name="Shape 4"/>
          <p:cNvSpPr/>
          <p:nvPr/>
        </p:nvSpPr>
        <p:spPr>
          <a:xfrm>
            <a:off x="4956048" y="3337560"/>
            <a:ext cx="411480" cy="0"/>
          </a:xfrm>
          <a:prstGeom prst="line">
            <a:avLst/>
          </a:prstGeom>
          <a:noFill/>
          <a:ln w="19050">
            <a:solidFill>
              <a:srgbClr val="93A1B3"/>
            </a:solidFill>
            <a:prstDash val="solid"/>
            <a:tailEnd type="triangle"/>
          </a:ln>
        </p:spPr>
        <p:txBody>
          <a:bodyPr/>
          <a:lstStyle/>
          <a:p>
            <a:endParaRPr lang="en-US"/>
          </a:p>
        </p:txBody>
      </p:sp>
      <p:sp>
        <p:nvSpPr>
          <p:cNvPr id="9" name="Shape 5"/>
          <p:cNvSpPr/>
          <p:nvPr/>
        </p:nvSpPr>
        <p:spPr>
          <a:xfrm>
            <a:off x="5440680" y="1463040"/>
            <a:ext cx="5943600" cy="3749040"/>
          </a:xfrm>
          <a:prstGeom prst="roundRect">
            <a:avLst>
              <a:gd name="adj" fmla="val 2927"/>
            </a:avLst>
          </a:prstGeom>
          <a:solidFill>
            <a:srgbClr val="1A2433"/>
          </a:solidFill>
          <a:ln w="12700">
            <a:solidFill>
              <a:srgbClr val="2A3648"/>
            </a:solidFill>
            <a:prstDash val="solid"/>
          </a:ln>
        </p:spPr>
        <p:txBody>
          <a:bodyPr/>
          <a:lstStyle/>
          <a:p>
            <a:endParaRPr lang="en-US"/>
          </a:p>
        </p:txBody>
      </p:sp>
      <p:sp>
        <p:nvSpPr>
          <p:cNvPr id="10" name="Text 6"/>
          <p:cNvSpPr/>
          <p:nvPr/>
        </p:nvSpPr>
        <p:spPr>
          <a:xfrm>
            <a:off x="5440680" y="1664208"/>
            <a:ext cx="5943600" cy="320040"/>
          </a:xfrm>
          <a:prstGeom prst="rect">
            <a:avLst/>
          </a:prstGeom>
          <a:noFill/>
          <a:ln/>
        </p:spPr>
        <p:txBody>
          <a:bodyPr wrap="square" lIns="0" tIns="0" rIns="0" bIns="0" rtlCol="0" anchor="ctr"/>
          <a:lstStyle/>
          <a:p>
            <a:pPr marL="0" indent="0" algn="ctr">
              <a:buNone/>
            </a:pPr>
            <a:r>
              <a:rPr lang="en-US" sz="1100" b="1" kern="0" spc="200" dirty="0">
                <a:solidFill>
                  <a:srgbClr val="93A1B3"/>
                </a:solidFill>
                <a:latin typeface="Arial" pitchFamily="34" charset="0"/>
                <a:ea typeface="Arial" pitchFamily="34" charset="-122"/>
                <a:cs typeface="Arial" pitchFamily="34" charset="-120"/>
              </a:rPr>
              <a:t>REPORTS FOR EVERYONE WHO HAS TO READ THEM</a:t>
            </a:r>
            <a:endParaRPr lang="en-US" sz="1100" dirty="0"/>
          </a:p>
        </p:txBody>
      </p:sp>
      <p:sp>
        <p:nvSpPr>
          <p:cNvPr id="11" name="Shape 7"/>
          <p:cNvSpPr/>
          <p:nvPr/>
        </p:nvSpPr>
        <p:spPr>
          <a:xfrm>
            <a:off x="5715000" y="233172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12" name="Text 8"/>
          <p:cNvSpPr/>
          <p:nvPr/>
        </p:nvSpPr>
        <p:spPr>
          <a:xfrm>
            <a:off x="5760720" y="233172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Auditors</a:t>
            </a:r>
            <a:endParaRPr lang="en-US" sz="1250" dirty="0"/>
          </a:p>
        </p:txBody>
      </p:sp>
      <p:sp>
        <p:nvSpPr>
          <p:cNvPr id="13" name="Shape 9"/>
          <p:cNvSpPr/>
          <p:nvPr/>
        </p:nvSpPr>
        <p:spPr>
          <a:xfrm>
            <a:off x="7086600" y="233172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14" name="Text 10"/>
          <p:cNvSpPr/>
          <p:nvPr/>
        </p:nvSpPr>
        <p:spPr>
          <a:xfrm>
            <a:off x="7132320" y="233172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Insurers</a:t>
            </a:r>
            <a:endParaRPr lang="en-US" sz="1250" dirty="0"/>
          </a:p>
        </p:txBody>
      </p:sp>
      <p:sp>
        <p:nvSpPr>
          <p:cNvPr id="15" name="Shape 11"/>
          <p:cNvSpPr/>
          <p:nvPr/>
        </p:nvSpPr>
        <p:spPr>
          <a:xfrm>
            <a:off x="8458200" y="233172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16" name="Text 12"/>
          <p:cNvSpPr/>
          <p:nvPr/>
        </p:nvSpPr>
        <p:spPr>
          <a:xfrm>
            <a:off x="8503920" y="233172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The board</a:t>
            </a:r>
            <a:endParaRPr lang="en-US" sz="1250" dirty="0"/>
          </a:p>
        </p:txBody>
      </p:sp>
      <p:sp>
        <p:nvSpPr>
          <p:cNvPr id="17" name="Shape 13"/>
          <p:cNvSpPr/>
          <p:nvPr/>
        </p:nvSpPr>
        <p:spPr>
          <a:xfrm>
            <a:off x="9829800" y="233172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18" name="Text 14"/>
          <p:cNvSpPr/>
          <p:nvPr/>
        </p:nvSpPr>
        <p:spPr>
          <a:xfrm>
            <a:off x="9875520" y="233172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Police</a:t>
            </a:r>
            <a:endParaRPr lang="en-US" sz="1250" dirty="0"/>
          </a:p>
        </p:txBody>
      </p:sp>
      <p:sp>
        <p:nvSpPr>
          <p:cNvPr id="19" name="Shape 15"/>
          <p:cNvSpPr/>
          <p:nvPr/>
        </p:nvSpPr>
        <p:spPr>
          <a:xfrm>
            <a:off x="5715000" y="356616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20" name="Text 16"/>
          <p:cNvSpPr/>
          <p:nvPr/>
        </p:nvSpPr>
        <p:spPr>
          <a:xfrm>
            <a:off x="5760720" y="356616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Partners</a:t>
            </a:r>
            <a:endParaRPr lang="en-US" sz="1250" dirty="0"/>
          </a:p>
        </p:txBody>
      </p:sp>
      <p:sp>
        <p:nvSpPr>
          <p:cNvPr id="21" name="Shape 17"/>
          <p:cNvSpPr/>
          <p:nvPr/>
        </p:nvSpPr>
        <p:spPr>
          <a:xfrm>
            <a:off x="7086600" y="356616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22" name="Text 18"/>
          <p:cNvSpPr/>
          <p:nvPr/>
        </p:nvSpPr>
        <p:spPr>
          <a:xfrm>
            <a:off x="7132320" y="356616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MSSP</a:t>
            </a:r>
            <a:endParaRPr lang="en-US" sz="1250" dirty="0"/>
          </a:p>
        </p:txBody>
      </p:sp>
      <p:sp>
        <p:nvSpPr>
          <p:cNvPr id="23" name="Shape 19"/>
          <p:cNvSpPr/>
          <p:nvPr/>
        </p:nvSpPr>
        <p:spPr>
          <a:xfrm>
            <a:off x="8458200" y="356616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24" name="Text 20"/>
          <p:cNvSpPr/>
          <p:nvPr/>
        </p:nvSpPr>
        <p:spPr>
          <a:xfrm>
            <a:off x="8503920" y="356616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Regulators</a:t>
            </a:r>
            <a:endParaRPr lang="en-US" sz="1250" dirty="0"/>
          </a:p>
        </p:txBody>
      </p:sp>
      <p:sp>
        <p:nvSpPr>
          <p:cNvPr id="25" name="Shape 21"/>
          <p:cNvSpPr/>
          <p:nvPr/>
        </p:nvSpPr>
        <p:spPr>
          <a:xfrm>
            <a:off x="9829800" y="3566160"/>
            <a:ext cx="1234440" cy="960120"/>
          </a:xfrm>
          <a:prstGeom prst="roundRect">
            <a:avLst>
              <a:gd name="adj" fmla="val 7619"/>
            </a:avLst>
          </a:prstGeom>
          <a:solidFill>
            <a:srgbClr val="0F1622"/>
          </a:solidFill>
          <a:ln w="12700">
            <a:solidFill>
              <a:srgbClr val="45CDB9"/>
            </a:solidFill>
            <a:prstDash val="solid"/>
          </a:ln>
        </p:spPr>
        <p:txBody>
          <a:bodyPr/>
          <a:lstStyle/>
          <a:p>
            <a:endParaRPr lang="en-US"/>
          </a:p>
        </p:txBody>
      </p:sp>
      <p:sp>
        <p:nvSpPr>
          <p:cNvPr id="26" name="Text 22"/>
          <p:cNvSpPr/>
          <p:nvPr/>
        </p:nvSpPr>
        <p:spPr>
          <a:xfrm>
            <a:off x="9875520" y="3566160"/>
            <a:ext cx="1143000" cy="960120"/>
          </a:xfrm>
          <a:prstGeom prst="rect">
            <a:avLst/>
          </a:prstGeom>
          <a:noFill/>
          <a:ln/>
        </p:spPr>
        <p:txBody>
          <a:bodyPr wrap="square" lIns="0" tIns="0" rIns="0" bIns="0" rtlCol="0" anchor="ctr"/>
          <a:lstStyle/>
          <a:p>
            <a:pPr marL="0" indent="0" algn="ctr">
              <a:buNone/>
            </a:pPr>
            <a:r>
              <a:rPr lang="en-US" sz="1250" dirty="0">
                <a:solidFill>
                  <a:srgbClr val="F2EFE7"/>
                </a:solidFill>
                <a:latin typeface="Arial" pitchFamily="34" charset="0"/>
                <a:ea typeface="Arial" pitchFamily="34" charset="-122"/>
                <a:cs typeface="Arial" pitchFamily="34" charset="-120"/>
              </a:rPr>
              <a:t>The team</a:t>
            </a:r>
            <a:endParaRPr lang="en-US" sz="1250" dirty="0"/>
          </a:p>
        </p:txBody>
      </p:sp>
      <p:sp>
        <p:nvSpPr>
          <p:cNvPr id="27" name="Text 23"/>
          <p:cNvSpPr/>
          <p:nvPr/>
        </p:nvSpPr>
        <p:spPr>
          <a:xfrm>
            <a:off x="822960" y="5669280"/>
            <a:ext cx="10515600" cy="411480"/>
          </a:xfrm>
          <a:prstGeom prst="rect">
            <a:avLst/>
          </a:prstGeom>
          <a:noFill/>
          <a:ln/>
        </p:spPr>
        <p:txBody>
          <a:bodyPr wrap="square" lIns="0" tIns="0" rIns="0" bIns="0" rtlCol="0" anchor="ctr"/>
          <a:lstStyle/>
          <a:p>
            <a:pPr marL="0" indent="0">
              <a:buNone/>
            </a:pPr>
            <a:r>
              <a:rPr lang="en-US" sz="1700" i="1" dirty="0">
                <a:solidFill>
                  <a:srgbClr val="93A1B3"/>
                </a:solidFill>
                <a:latin typeface="Arial" pitchFamily="34" charset="0"/>
                <a:ea typeface="Arial" pitchFamily="34" charset="-122"/>
                <a:cs typeface="Arial" pitchFamily="34" charset="-120"/>
              </a:rPr>
              <a:t>How compliant, and how secure, things actually are. Each reader in their own language.</a:t>
            </a:r>
            <a:endParaRPr lang="en-US" sz="17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60">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COMPLIANCE READINESS AGAINST THE CRITICAL SECURITY CONTROLS</a:t>
            </a:r>
            <a:endParaRPr lang="en-US" sz="1300" dirty="0"/>
          </a:p>
        </p:txBody>
      </p:sp>
      <p:sp>
        <p:nvSpPr>
          <p:cNvPr id="4" name="Shape 1"/>
          <p:cNvSpPr/>
          <p:nvPr/>
        </p:nvSpPr>
        <p:spPr>
          <a:xfrm>
            <a:off x="822960" y="1188720"/>
            <a:ext cx="10515600" cy="4434840"/>
          </a:xfrm>
          <a:prstGeom prst="roundRect">
            <a:avLst>
              <a:gd name="adj" fmla="val 2062"/>
            </a:avLst>
          </a:prstGeom>
          <a:solidFill>
            <a:srgbClr val="1A2433"/>
          </a:solidFill>
          <a:ln/>
        </p:spPr>
        <p:txBody>
          <a:bodyPr/>
          <a:lstStyle/>
          <a:p>
            <a:endParaRPr lang="en-US"/>
          </a:p>
        </p:txBody>
      </p:sp>
      <p:pic>
        <p:nvPicPr>
          <p:cNvPr id="5" name="Image 0" descr="/home/claude/img/image32.png"/>
          <p:cNvPicPr>
            <a:picLocks noChangeAspect="1"/>
          </p:cNvPicPr>
          <p:nvPr/>
        </p:nvPicPr>
        <p:blipFill>
          <a:blip r:embed="rId3"/>
          <a:srcRect/>
          <a:stretch/>
        </p:blipFill>
        <p:spPr>
          <a:xfrm>
            <a:off x="960120" y="1325880"/>
            <a:ext cx="10241280" cy="4160520"/>
          </a:xfrm>
          <a:prstGeom prst="rect">
            <a:avLst/>
          </a:prstGeom>
        </p:spPr>
      </p:pic>
      <p:sp>
        <p:nvSpPr>
          <p:cNvPr id="6" name="Text 2"/>
          <p:cNvSpPr/>
          <p:nvPr/>
        </p:nvSpPr>
        <p:spPr>
          <a:xfrm>
            <a:off x="822960" y="5760720"/>
            <a:ext cx="10515600" cy="457200"/>
          </a:xfrm>
          <a:prstGeom prst="rect">
            <a:avLst/>
          </a:prstGeom>
          <a:noFill/>
          <a:ln/>
        </p:spPr>
        <p:txBody>
          <a:bodyPr wrap="square" lIns="0" tIns="0" rIns="0" bIns="0" rtlCol="0" anchor="ctr"/>
          <a:lstStyle/>
          <a:p>
            <a:pPr marL="0" indent="0">
              <a:buNone/>
            </a:pPr>
            <a:r>
              <a:rPr lang="en-US" sz="1600" dirty="0">
                <a:solidFill>
                  <a:srgbClr val="F2EFE7"/>
                </a:solidFill>
                <a:latin typeface="Arial" pitchFamily="34" charset="0"/>
                <a:ea typeface="Arial" pitchFamily="34" charset="-122"/>
                <a:cs typeface="Arial" pitchFamily="34" charset="-120"/>
              </a:rPr>
              <a:t>Control by control: covered, partial, unmet.  </a:t>
            </a:r>
            <a:r>
              <a:rPr lang="en-US" sz="1600" b="1" dirty="0">
                <a:solidFill>
                  <a:srgbClr val="45CDB9"/>
                </a:solidFill>
                <a:latin typeface="Arial" pitchFamily="34" charset="0"/>
                <a:ea typeface="Arial" pitchFamily="34" charset="-122"/>
                <a:cs typeface="Arial" pitchFamily="34" charset="-120"/>
              </a:rPr>
              <a:t>If this is of interest, reach out to me or a local WitFoo partner.</a:t>
            </a:r>
            <a:endParaRPr lang="en-US" sz="1600" dirty="0"/>
          </a:p>
        </p:txBody>
      </p:sp>
      <p:sp>
        <p:nvSpPr>
          <p:cNvPr id="7" name="Text 3"/>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WitFoo Reporter, Compliance Readiness. Example organisation, thirty nodes.</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822960" y="1417320"/>
            <a:ext cx="10515600" cy="1554480"/>
          </a:xfrm>
          <a:prstGeom prst="rect">
            <a:avLst/>
          </a:prstGeom>
          <a:noFill/>
          <a:ln/>
        </p:spPr>
        <p:txBody>
          <a:bodyPr wrap="square" lIns="0" tIns="0" rIns="0" bIns="0" rtlCol="0" anchor="ctr"/>
          <a:lstStyle/>
          <a:p>
            <a:pPr marL="0" indent="0" algn="ctr">
              <a:buNone/>
            </a:pPr>
            <a:r>
              <a:rPr lang="en-US" sz="8000" b="1" dirty="0">
                <a:solidFill>
                  <a:srgbClr val="F2EFE7"/>
                </a:solidFill>
                <a:latin typeface="Arial" pitchFamily="34" charset="0"/>
                <a:ea typeface="Arial" pitchFamily="34" charset="-122"/>
                <a:cs typeface="Arial" pitchFamily="34" charset="-120"/>
              </a:rPr>
              <a:t>s t </a:t>
            </a:r>
            <a:r>
              <a:rPr lang="en-US" sz="8000" b="1" dirty="0">
                <a:solidFill>
                  <a:srgbClr val="45CDB9"/>
                </a:solidFill>
                <a:latin typeface="Arial" pitchFamily="34" charset="0"/>
                <a:ea typeface="Arial" pitchFamily="34" charset="-122"/>
                <a:cs typeface="Arial" pitchFamily="34" charset="-120"/>
              </a:rPr>
              <a:t>r</a:t>
            </a:r>
            <a:r>
              <a:rPr lang="en-US" sz="8000" b="1" dirty="0">
                <a:solidFill>
                  <a:srgbClr val="F2EFE7"/>
                </a:solidFill>
                <a:latin typeface="Arial" pitchFamily="34" charset="0"/>
                <a:ea typeface="Arial" pitchFamily="34" charset="-122"/>
                <a:cs typeface="Arial" pitchFamily="34" charset="-120"/>
              </a:rPr>
              <a:t> a w b e </a:t>
            </a:r>
            <a:r>
              <a:rPr lang="en-US" sz="8000" b="1" dirty="0">
                <a:solidFill>
                  <a:srgbClr val="45CDB9"/>
                </a:solidFill>
                <a:latin typeface="Arial" pitchFamily="34" charset="0"/>
                <a:ea typeface="Arial" pitchFamily="34" charset="-122"/>
                <a:cs typeface="Arial" pitchFamily="34" charset="-120"/>
              </a:rPr>
              <a:t>r r</a:t>
            </a:r>
            <a:r>
              <a:rPr lang="en-US" sz="8000" b="1" dirty="0">
                <a:solidFill>
                  <a:srgbClr val="F2EFE7"/>
                </a:solidFill>
                <a:latin typeface="Arial" pitchFamily="34" charset="0"/>
                <a:ea typeface="Arial" pitchFamily="34" charset="-122"/>
                <a:cs typeface="Arial" pitchFamily="34" charset="-120"/>
              </a:rPr>
              <a:t> y</a:t>
            </a:r>
            <a:endParaRPr lang="en-US" sz="8000" dirty="0"/>
          </a:p>
        </p:txBody>
      </p:sp>
      <p:sp>
        <p:nvSpPr>
          <p:cNvPr id="4" name="Shape 1"/>
          <p:cNvSpPr/>
          <p:nvPr/>
        </p:nvSpPr>
        <p:spPr>
          <a:xfrm>
            <a:off x="822960" y="3520440"/>
            <a:ext cx="3322320" cy="685800"/>
          </a:xfrm>
          <a:prstGeom prst="roundRect">
            <a:avLst>
              <a:gd name="adj" fmla="val 10667"/>
            </a:avLst>
          </a:prstGeom>
          <a:solidFill>
            <a:srgbClr val="1A2433"/>
          </a:solidFill>
          <a:ln/>
        </p:spPr>
        <p:txBody>
          <a:bodyPr/>
          <a:lstStyle/>
          <a:p>
            <a:endParaRPr lang="en-US"/>
          </a:p>
        </p:txBody>
      </p:sp>
      <p:sp>
        <p:nvSpPr>
          <p:cNvPr id="5" name="Text 2"/>
          <p:cNvSpPr/>
          <p:nvPr/>
        </p:nvSpPr>
        <p:spPr>
          <a:xfrm>
            <a:off x="987552" y="3520440"/>
            <a:ext cx="2993136" cy="685800"/>
          </a:xfrm>
          <a:prstGeom prst="rect">
            <a:avLst/>
          </a:prstGeom>
          <a:noFill/>
          <a:ln/>
        </p:spPr>
        <p:txBody>
          <a:bodyPr wrap="square" lIns="0" tIns="0" rIns="0" bIns="0" rtlCol="0" anchor="ctr"/>
          <a:lstStyle/>
          <a:p>
            <a:pPr marL="0" indent="0" algn="ctr">
              <a:buNone/>
            </a:pPr>
            <a:r>
              <a:rPr lang="en-US" sz="1500" dirty="0">
                <a:solidFill>
                  <a:srgbClr val="F2EFE7"/>
                </a:solidFill>
                <a:latin typeface="Arial" pitchFamily="34" charset="0"/>
                <a:ea typeface="Arial" pitchFamily="34" charset="-122"/>
                <a:cs typeface="Arial" pitchFamily="34" charset="-120"/>
              </a:rPr>
              <a:t>1  Retrieve the spelling</a:t>
            </a:r>
            <a:endParaRPr lang="en-US" sz="1500" dirty="0"/>
          </a:p>
        </p:txBody>
      </p:sp>
      <p:sp>
        <p:nvSpPr>
          <p:cNvPr id="6" name="Shape 3"/>
          <p:cNvSpPr/>
          <p:nvPr/>
        </p:nvSpPr>
        <p:spPr>
          <a:xfrm>
            <a:off x="4419600" y="3520440"/>
            <a:ext cx="3322320" cy="685800"/>
          </a:xfrm>
          <a:prstGeom prst="roundRect">
            <a:avLst>
              <a:gd name="adj" fmla="val 10667"/>
            </a:avLst>
          </a:prstGeom>
          <a:solidFill>
            <a:srgbClr val="1A2433"/>
          </a:solidFill>
          <a:ln/>
        </p:spPr>
        <p:txBody>
          <a:bodyPr/>
          <a:lstStyle/>
          <a:p>
            <a:endParaRPr lang="en-US"/>
          </a:p>
        </p:txBody>
      </p:sp>
      <p:sp>
        <p:nvSpPr>
          <p:cNvPr id="7" name="Text 4"/>
          <p:cNvSpPr/>
          <p:nvPr/>
        </p:nvSpPr>
        <p:spPr>
          <a:xfrm>
            <a:off x="4584192" y="3520440"/>
            <a:ext cx="2993136" cy="685800"/>
          </a:xfrm>
          <a:prstGeom prst="rect">
            <a:avLst/>
          </a:prstGeom>
          <a:noFill/>
          <a:ln/>
        </p:spPr>
        <p:txBody>
          <a:bodyPr wrap="square" lIns="0" tIns="0" rIns="0" bIns="0" rtlCol="0" anchor="ctr"/>
          <a:lstStyle/>
          <a:p>
            <a:pPr marL="0" indent="0" algn="ctr">
              <a:buNone/>
            </a:pPr>
            <a:r>
              <a:rPr lang="en-US" sz="1500" dirty="0">
                <a:solidFill>
                  <a:srgbClr val="F2EFE7"/>
                </a:solidFill>
                <a:latin typeface="Arial" pitchFamily="34" charset="0"/>
                <a:ea typeface="Arial" pitchFamily="34" charset="-122"/>
                <a:cs typeface="Arial" pitchFamily="34" charset="-120"/>
              </a:rPr>
              <a:t>2  Break it into letters</a:t>
            </a:r>
            <a:endParaRPr lang="en-US" sz="1500" dirty="0"/>
          </a:p>
        </p:txBody>
      </p:sp>
      <p:sp>
        <p:nvSpPr>
          <p:cNvPr id="8" name="Shape 5"/>
          <p:cNvSpPr/>
          <p:nvPr/>
        </p:nvSpPr>
        <p:spPr>
          <a:xfrm>
            <a:off x="8016240" y="3520440"/>
            <a:ext cx="3322320" cy="685800"/>
          </a:xfrm>
          <a:prstGeom prst="roundRect">
            <a:avLst>
              <a:gd name="adj" fmla="val 10667"/>
            </a:avLst>
          </a:prstGeom>
          <a:solidFill>
            <a:srgbClr val="1A2433"/>
          </a:solidFill>
          <a:ln/>
        </p:spPr>
        <p:txBody>
          <a:bodyPr/>
          <a:lstStyle/>
          <a:p>
            <a:endParaRPr lang="en-US"/>
          </a:p>
        </p:txBody>
      </p:sp>
      <p:sp>
        <p:nvSpPr>
          <p:cNvPr id="9" name="Text 6"/>
          <p:cNvSpPr/>
          <p:nvPr/>
        </p:nvSpPr>
        <p:spPr>
          <a:xfrm>
            <a:off x="8180832" y="3520440"/>
            <a:ext cx="2993136" cy="685800"/>
          </a:xfrm>
          <a:prstGeom prst="rect">
            <a:avLst/>
          </a:prstGeom>
          <a:noFill/>
          <a:ln/>
        </p:spPr>
        <p:txBody>
          <a:bodyPr wrap="square" lIns="0" tIns="0" rIns="0" bIns="0" rtlCol="0" anchor="ctr"/>
          <a:lstStyle/>
          <a:p>
            <a:pPr marL="0" indent="0" algn="ctr">
              <a:buNone/>
            </a:pPr>
            <a:r>
              <a:rPr lang="en-US" sz="1500" dirty="0">
                <a:solidFill>
                  <a:srgbClr val="F2EFE7"/>
                </a:solidFill>
                <a:latin typeface="Arial" pitchFamily="34" charset="0"/>
                <a:ea typeface="Arial" pitchFamily="34" charset="-122"/>
                <a:cs typeface="Arial" pitchFamily="34" charset="-120"/>
              </a:rPr>
              <a:t>3  Count the R's</a:t>
            </a:r>
            <a:endParaRPr lang="en-US" sz="1500" dirty="0"/>
          </a:p>
        </p:txBody>
      </p:sp>
      <p:sp>
        <p:nvSpPr>
          <p:cNvPr id="10" name="Text 7"/>
          <p:cNvSpPr/>
          <p:nvPr/>
        </p:nvSpPr>
        <p:spPr>
          <a:xfrm>
            <a:off x="822960" y="4800600"/>
            <a:ext cx="10515600" cy="457200"/>
          </a:xfrm>
          <a:prstGeom prst="rect">
            <a:avLst/>
          </a:prstGeom>
          <a:noFill/>
          <a:ln/>
        </p:spPr>
        <p:txBody>
          <a:bodyPr wrap="square" lIns="0" tIns="0" rIns="0" bIns="0" rtlCol="0" anchor="ctr"/>
          <a:lstStyle/>
          <a:p>
            <a:pPr marL="0" indent="0" algn="ctr">
              <a:buNone/>
            </a:pPr>
            <a:r>
              <a:rPr lang="en-US" sz="1900" i="1" dirty="0">
                <a:solidFill>
                  <a:srgbClr val="45CDB9"/>
                </a:solidFill>
                <a:latin typeface="Arial" pitchFamily="34" charset="0"/>
                <a:ea typeface="Arial" pitchFamily="34" charset="-122"/>
                <a:cs typeface="Arial" pitchFamily="34" charset="-120"/>
              </a:rPr>
              <a:t>Deterministic. Same input, same answer, every time. And you can show your work.</a:t>
            </a:r>
            <a:endParaRPr lang="en-US" sz="19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4">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THE ADVANTAGE THEY DO NOT HAVE</a:t>
            </a:r>
            <a:endParaRPr lang="en-US" sz="1300" dirty="0"/>
          </a:p>
        </p:txBody>
      </p:sp>
      <p:sp>
        <p:nvSpPr>
          <p:cNvPr id="4" name="Text 1"/>
          <p:cNvSpPr/>
          <p:nvPr/>
        </p:nvSpPr>
        <p:spPr>
          <a:xfrm>
            <a:off x="822960" y="1371600"/>
            <a:ext cx="10515600" cy="1920240"/>
          </a:xfrm>
          <a:prstGeom prst="rect">
            <a:avLst/>
          </a:prstGeom>
          <a:noFill/>
          <a:ln/>
        </p:spPr>
        <p:txBody>
          <a:bodyPr wrap="square" lIns="0" tIns="0" rIns="0" bIns="0" rtlCol="0" anchor="ctr"/>
          <a:lstStyle/>
          <a:p>
            <a:pPr marL="0" indent="0">
              <a:lnSpc>
                <a:spcPts val="6200"/>
              </a:lnSpc>
              <a:buNone/>
            </a:pPr>
            <a:r>
              <a:rPr lang="en-US" sz="5000" b="1" dirty="0">
                <a:solidFill>
                  <a:srgbClr val="F2B360"/>
                </a:solidFill>
                <a:latin typeface="Arial" pitchFamily="34" charset="0"/>
                <a:ea typeface="Arial" pitchFamily="34" charset="-122"/>
                <a:cs typeface="Arial" pitchFamily="34" charset="-120"/>
              </a:rPr>
              <a:t>Criminals cannot share.
</a:t>
            </a:r>
            <a:r>
              <a:rPr lang="en-US" sz="5000" b="1" dirty="0">
                <a:solidFill>
                  <a:srgbClr val="45CDB9"/>
                </a:solidFill>
                <a:latin typeface="Arial" pitchFamily="34" charset="0"/>
                <a:ea typeface="Arial" pitchFamily="34" charset="-122"/>
                <a:cs typeface="Arial" pitchFamily="34" charset="-120"/>
              </a:rPr>
              <a:t>We can.</a:t>
            </a:r>
            <a:endParaRPr lang="en-US" sz="5000" dirty="0"/>
          </a:p>
        </p:txBody>
      </p:sp>
      <p:sp>
        <p:nvSpPr>
          <p:cNvPr id="5" name="Shape 2"/>
          <p:cNvSpPr/>
          <p:nvPr/>
        </p:nvSpPr>
        <p:spPr>
          <a:xfrm>
            <a:off x="822960" y="3566160"/>
            <a:ext cx="5074920" cy="1691640"/>
          </a:xfrm>
          <a:prstGeom prst="roundRect">
            <a:avLst>
              <a:gd name="adj" fmla="val 4865"/>
            </a:avLst>
          </a:prstGeom>
          <a:solidFill>
            <a:srgbClr val="1A2433"/>
          </a:solidFill>
          <a:ln w="15875">
            <a:solidFill>
              <a:srgbClr val="F2B360"/>
            </a:solidFill>
            <a:prstDash val="solid"/>
          </a:ln>
        </p:spPr>
        <p:txBody>
          <a:bodyPr/>
          <a:lstStyle/>
          <a:p>
            <a:endParaRPr lang="en-US"/>
          </a:p>
        </p:txBody>
      </p:sp>
      <p:sp>
        <p:nvSpPr>
          <p:cNvPr id="6" name="Text 3"/>
          <p:cNvSpPr/>
          <p:nvPr/>
        </p:nvSpPr>
        <p:spPr>
          <a:xfrm>
            <a:off x="1188720" y="3794760"/>
            <a:ext cx="4343400" cy="457200"/>
          </a:xfrm>
          <a:prstGeom prst="rect">
            <a:avLst/>
          </a:prstGeom>
          <a:noFill/>
          <a:ln/>
        </p:spPr>
        <p:txBody>
          <a:bodyPr wrap="square" lIns="0" tIns="0" rIns="0" bIns="0" rtlCol="0" anchor="ctr"/>
          <a:lstStyle/>
          <a:p>
            <a:pPr marL="0" indent="0">
              <a:buNone/>
            </a:pPr>
            <a:r>
              <a:rPr lang="en-US" sz="2000" b="1" dirty="0">
                <a:solidFill>
                  <a:srgbClr val="F2B360"/>
                </a:solidFill>
                <a:latin typeface="Arial" pitchFamily="34" charset="0"/>
                <a:ea typeface="Arial" pitchFamily="34" charset="-122"/>
                <a:cs typeface="Arial" pitchFamily="34" charset="-120"/>
              </a:rPr>
              <a:t>They compete with each other</a:t>
            </a:r>
            <a:endParaRPr lang="en-US" sz="2000" dirty="0"/>
          </a:p>
        </p:txBody>
      </p:sp>
      <p:sp>
        <p:nvSpPr>
          <p:cNvPr id="7" name="Text 4"/>
          <p:cNvSpPr/>
          <p:nvPr/>
        </p:nvSpPr>
        <p:spPr>
          <a:xfrm>
            <a:off x="1188720" y="4315968"/>
            <a:ext cx="4343400" cy="82296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No warnings. No shared tooling. Nothing published.</a:t>
            </a:r>
            <a:endParaRPr lang="en-US" sz="1600" dirty="0"/>
          </a:p>
        </p:txBody>
      </p:sp>
      <p:sp>
        <p:nvSpPr>
          <p:cNvPr id="8" name="Shape 5"/>
          <p:cNvSpPr/>
          <p:nvPr/>
        </p:nvSpPr>
        <p:spPr>
          <a:xfrm>
            <a:off x="6291072" y="3566160"/>
            <a:ext cx="5074920" cy="1691640"/>
          </a:xfrm>
          <a:prstGeom prst="roundRect">
            <a:avLst>
              <a:gd name="adj" fmla="val 4865"/>
            </a:avLst>
          </a:prstGeom>
          <a:solidFill>
            <a:srgbClr val="1A2433"/>
          </a:solidFill>
          <a:ln w="15875">
            <a:solidFill>
              <a:srgbClr val="45CDB9"/>
            </a:solidFill>
            <a:prstDash val="solid"/>
          </a:ln>
        </p:spPr>
        <p:txBody>
          <a:bodyPr/>
          <a:lstStyle/>
          <a:p>
            <a:endParaRPr lang="en-US"/>
          </a:p>
        </p:txBody>
      </p:sp>
      <p:sp>
        <p:nvSpPr>
          <p:cNvPr id="9" name="Text 6"/>
          <p:cNvSpPr/>
          <p:nvPr/>
        </p:nvSpPr>
        <p:spPr>
          <a:xfrm>
            <a:off x="6656832" y="3794760"/>
            <a:ext cx="4343400" cy="457200"/>
          </a:xfrm>
          <a:prstGeom prst="rect">
            <a:avLst/>
          </a:prstGeom>
          <a:noFill/>
          <a:ln/>
        </p:spPr>
        <p:txBody>
          <a:bodyPr wrap="square" lIns="0" tIns="0" rIns="0" bIns="0" rtlCol="0" anchor="ctr"/>
          <a:lstStyle/>
          <a:p>
            <a:pPr marL="0" indent="0">
              <a:buNone/>
            </a:pPr>
            <a:r>
              <a:rPr lang="en-US" sz="2000" b="1" dirty="0">
                <a:solidFill>
                  <a:srgbClr val="45CDB9"/>
                </a:solidFill>
                <a:latin typeface="Arial" pitchFamily="34" charset="0"/>
                <a:ea typeface="Arial" pitchFamily="34" charset="-122"/>
                <a:cs typeface="Arial" pitchFamily="34" charset="-120"/>
              </a:rPr>
              <a:t>We defend the same community</a:t>
            </a:r>
            <a:endParaRPr lang="en-US" sz="2000" dirty="0"/>
          </a:p>
        </p:txBody>
      </p:sp>
      <p:sp>
        <p:nvSpPr>
          <p:cNvPr id="10" name="Text 7"/>
          <p:cNvSpPr/>
          <p:nvPr/>
        </p:nvSpPr>
        <p:spPr>
          <a:xfrm>
            <a:off x="6656832" y="4315968"/>
            <a:ext cx="4343400" cy="822960"/>
          </a:xfrm>
          <a:prstGeom prst="rect">
            <a:avLst/>
          </a:prstGeom>
          <a:noFill/>
          <a:ln/>
        </p:spPr>
        <p:txBody>
          <a:bodyPr wrap="square" lIns="0" tIns="0" rIns="0" bIns="0" rtlCol="0" anchor="ctr"/>
          <a:lstStyle/>
          <a:p>
            <a:pPr marL="0" indent="0">
              <a:lnSpc>
                <a:spcPts val="2200"/>
              </a:lnSpc>
              <a:buNone/>
            </a:pPr>
            <a:r>
              <a:rPr lang="en-US" sz="1600" dirty="0">
                <a:solidFill>
                  <a:srgbClr val="93A1B3"/>
                </a:solidFill>
                <a:latin typeface="Arial" pitchFamily="34" charset="0"/>
                <a:ea typeface="Arial" pitchFamily="34" charset="-122"/>
                <a:cs typeface="Arial" pitchFamily="34" charset="-120"/>
              </a:rPr>
              <a:t>Tell each other at nine; the sector is harder to hit by lunchtime.</a:t>
            </a:r>
            <a:endParaRPr lang="en-US" sz="1600" dirty="0"/>
          </a:p>
        </p:txBody>
      </p:sp>
      <p:sp>
        <p:nvSpPr>
          <p:cNvPr id="11" name="Text 8"/>
          <p:cNvSpPr/>
          <p:nvPr/>
        </p:nvSpPr>
        <p:spPr>
          <a:xfrm>
            <a:off x="822960" y="5577840"/>
            <a:ext cx="10515600" cy="457200"/>
          </a:xfrm>
          <a:prstGeom prst="rect">
            <a:avLst/>
          </a:prstGeom>
          <a:noFill/>
          <a:ln/>
        </p:spPr>
        <p:txBody>
          <a:bodyPr wrap="square" lIns="0" tIns="0" rIns="0" bIns="0" rtlCol="0" anchor="ctr"/>
          <a:lstStyle/>
          <a:p>
            <a:pPr marL="0" indent="0">
              <a:buNone/>
            </a:pPr>
            <a:r>
              <a:rPr lang="en-US" sz="2000" i="1" dirty="0">
                <a:solidFill>
                  <a:srgbClr val="F2EFE7"/>
                </a:solidFill>
                <a:latin typeface="Arial" pitchFamily="34" charset="0"/>
                <a:ea typeface="Arial" pitchFamily="34" charset="-122"/>
                <a:cs typeface="Arial" pitchFamily="34" charset="-120"/>
              </a:rPr>
              <a:t>That is a superpower. Almost nobody uses it.</a:t>
            </a:r>
            <a:endParaRPr lang="en-US" sz="2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7E71E-7EEE-8C7F-3A04-3E7D75086B9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9D68EA2-4ECB-3D7D-74A6-C6DAC9E82B7F}"/>
              </a:ext>
            </a:extLst>
          </p:cNvPr>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OUR CONTROLS CREATE THREAT INTELLIGENCE</a:t>
            </a:r>
            <a:endParaRPr lang="en-US" sz="1300" dirty="0"/>
          </a:p>
        </p:txBody>
      </p:sp>
      <p:sp>
        <p:nvSpPr>
          <p:cNvPr id="6" name="Text 2">
            <a:extLst>
              <a:ext uri="{FF2B5EF4-FFF2-40B4-BE49-F238E27FC236}">
                <a16:creationId xmlns:a16="http://schemas.microsoft.com/office/drawing/2014/main" id="{93540752-1B07-0E62-A378-A5886D738A1E}"/>
              </a:ext>
            </a:extLst>
          </p:cNvPr>
          <p:cNvSpPr/>
          <p:nvPr/>
        </p:nvSpPr>
        <p:spPr>
          <a:xfrm>
            <a:off x="822960" y="5760720"/>
            <a:ext cx="10515600" cy="457200"/>
          </a:xfrm>
          <a:prstGeom prst="rect">
            <a:avLst/>
          </a:prstGeom>
          <a:noFill/>
          <a:ln/>
        </p:spPr>
        <p:txBody>
          <a:bodyPr wrap="square" lIns="0" tIns="0" rIns="0" bIns="0" rtlCol="0" anchor="ctr"/>
          <a:lstStyle/>
          <a:p>
            <a:pPr marL="0" indent="0">
              <a:buNone/>
            </a:pPr>
            <a:r>
              <a:rPr lang="en-US" sz="1600" dirty="0">
                <a:solidFill>
                  <a:srgbClr val="F2EFE7"/>
                </a:solidFill>
                <a:latin typeface="Arial" pitchFamily="34" charset="0"/>
                <a:ea typeface="Arial" pitchFamily="34" charset="-122"/>
                <a:cs typeface="Arial" pitchFamily="34" charset="-120"/>
              </a:rPr>
              <a:t>Anonymous sharing can accelerate defence.  </a:t>
            </a:r>
            <a:r>
              <a:rPr lang="en-US" sz="1600" b="1" dirty="0">
                <a:solidFill>
                  <a:srgbClr val="45CDB9"/>
                </a:solidFill>
                <a:latin typeface="Arial" pitchFamily="34" charset="0"/>
                <a:ea typeface="Arial" pitchFamily="34" charset="-122"/>
                <a:cs typeface="Arial" pitchFamily="34" charset="-120"/>
              </a:rPr>
              <a:t>We have and are ignoring key insights.</a:t>
            </a:r>
            <a:endParaRPr lang="en-US" sz="1600" dirty="0"/>
          </a:p>
        </p:txBody>
      </p:sp>
      <p:sp>
        <p:nvSpPr>
          <p:cNvPr id="7" name="Text 3">
            <a:extLst>
              <a:ext uri="{FF2B5EF4-FFF2-40B4-BE49-F238E27FC236}">
                <a16:creationId xmlns:a16="http://schemas.microsoft.com/office/drawing/2014/main" id="{4A765A15-800B-B512-D10D-DBAD978894FA}"/>
              </a:ext>
            </a:extLst>
          </p:cNvPr>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WitFoo Analytics, Security Overview. Example </a:t>
            </a:r>
            <a:r>
              <a:rPr lang="en-US" sz="1050" dirty="0" err="1">
                <a:solidFill>
                  <a:srgbClr val="93A1B3"/>
                </a:solidFill>
                <a:latin typeface="Arial" pitchFamily="34" charset="0"/>
                <a:ea typeface="Arial" pitchFamily="34" charset="-122"/>
                <a:cs typeface="Arial" pitchFamily="34" charset="-120"/>
              </a:rPr>
              <a:t>organisation</a:t>
            </a:r>
            <a:r>
              <a:rPr lang="en-US" sz="1050" dirty="0">
                <a:solidFill>
                  <a:srgbClr val="93A1B3"/>
                </a:solidFill>
                <a:latin typeface="Arial" pitchFamily="34" charset="0"/>
                <a:ea typeface="Arial" pitchFamily="34" charset="-122"/>
                <a:cs typeface="Arial" pitchFamily="34" charset="-120"/>
              </a:rPr>
              <a:t>.</a:t>
            </a:r>
            <a:endParaRPr lang="en-US" sz="1050" dirty="0"/>
          </a:p>
        </p:txBody>
      </p:sp>
      <p:pic>
        <p:nvPicPr>
          <p:cNvPr id="8" name="Picture 7">
            <a:extLst>
              <a:ext uri="{FF2B5EF4-FFF2-40B4-BE49-F238E27FC236}">
                <a16:creationId xmlns:a16="http://schemas.microsoft.com/office/drawing/2014/main" id="{A0BB1852-AF1D-CBF9-6A72-28D97AEBCCA7}"/>
              </a:ext>
            </a:extLst>
          </p:cNvPr>
          <p:cNvPicPr>
            <a:picLocks noChangeAspect="1"/>
          </p:cNvPicPr>
          <p:nvPr/>
        </p:nvPicPr>
        <p:blipFill>
          <a:blip r:embed="rId3"/>
          <a:stretch>
            <a:fillRect/>
          </a:stretch>
        </p:blipFill>
        <p:spPr>
          <a:xfrm>
            <a:off x="280198" y="1582615"/>
            <a:ext cx="11631604" cy="3615397"/>
          </a:xfrm>
          <a:prstGeom prst="rect">
            <a:avLst/>
          </a:prstGeom>
        </p:spPr>
      </p:pic>
    </p:spTree>
    <p:extLst>
      <p:ext uri="{BB962C8B-B14F-4D97-AF65-F5344CB8AC3E}">
        <p14:creationId xmlns:p14="http://schemas.microsoft.com/office/powerpoint/2010/main" val="38354812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26B48-D800-1827-7BC1-8E6F51B3AA2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8D4BF3F-CC64-7F46-0069-AFF4FAB93CA0}"/>
              </a:ext>
            </a:extLst>
          </p:cNvPr>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FORENSIC RECORDS FOR INVESTIGATIONS</a:t>
            </a:r>
            <a:endParaRPr lang="en-US" sz="1300" dirty="0"/>
          </a:p>
        </p:txBody>
      </p:sp>
      <p:sp>
        <p:nvSpPr>
          <p:cNvPr id="6" name="Text 2">
            <a:extLst>
              <a:ext uri="{FF2B5EF4-FFF2-40B4-BE49-F238E27FC236}">
                <a16:creationId xmlns:a16="http://schemas.microsoft.com/office/drawing/2014/main" id="{591C5AA3-19CB-EF22-7FDA-5FDACA1FBCC9}"/>
              </a:ext>
            </a:extLst>
          </p:cNvPr>
          <p:cNvSpPr/>
          <p:nvPr/>
        </p:nvSpPr>
        <p:spPr>
          <a:xfrm>
            <a:off x="822960" y="5760720"/>
            <a:ext cx="10515600" cy="457200"/>
          </a:xfrm>
          <a:prstGeom prst="rect">
            <a:avLst/>
          </a:prstGeom>
          <a:noFill/>
          <a:ln/>
        </p:spPr>
        <p:txBody>
          <a:bodyPr wrap="square" lIns="0" tIns="0" rIns="0" bIns="0" rtlCol="0" anchor="ctr"/>
          <a:lstStyle/>
          <a:p>
            <a:pPr marL="0" indent="0">
              <a:buNone/>
            </a:pPr>
            <a:r>
              <a:rPr lang="en-US" sz="1600" dirty="0">
                <a:solidFill>
                  <a:srgbClr val="F2EFE7"/>
                </a:solidFill>
                <a:latin typeface="Arial" pitchFamily="34" charset="0"/>
                <a:ea typeface="Arial" pitchFamily="34" charset="-122"/>
                <a:cs typeface="Arial" pitchFamily="34" charset="-120"/>
              </a:rPr>
              <a:t>Investigators need concrete evidence in investigations.  </a:t>
            </a:r>
            <a:r>
              <a:rPr lang="en-US" sz="1600" b="1" dirty="0">
                <a:solidFill>
                  <a:srgbClr val="45CDB9"/>
                </a:solidFill>
                <a:latin typeface="Arial" pitchFamily="34" charset="0"/>
                <a:ea typeface="Arial" pitchFamily="34" charset="-122"/>
                <a:cs typeface="Arial" pitchFamily="34" charset="-120"/>
              </a:rPr>
              <a:t>Treating signal like evidence creates new deterrence.</a:t>
            </a:r>
            <a:endParaRPr lang="en-US" sz="1600" dirty="0"/>
          </a:p>
        </p:txBody>
      </p:sp>
      <p:sp>
        <p:nvSpPr>
          <p:cNvPr id="7" name="Text 3">
            <a:extLst>
              <a:ext uri="{FF2B5EF4-FFF2-40B4-BE49-F238E27FC236}">
                <a16:creationId xmlns:a16="http://schemas.microsoft.com/office/drawing/2014/main" id="{B7D46BAD-1528-1EDD-5A14-DF9B9601234B}"/>
              </a:ext>
            </a:extLst>
          </p:cNvPr>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WitFoo Analytics, Work Unit. Example Ransomware.</a:t>
            </a:r>
            <a:endParaRPr lang="en-US" sz="1050" dirty="0"/>
          </a:p>
        </p:txBody>
      </p:sp>
      <p:pic>
        <p:nvPicPr>
          <p:cNvPr id="4" name="Picture 3">
            <a:extLst>
              <a:ext uri="{FF2B5EF4-FFF2-40B4-BE49-F238E27FC236}">
                <a16:creationId xmlns:a16="http://schemas.microsoft.com/office/drawing/2014/main" id="{D418D207-A2D2-0B45-8EBB-B973FBE8029F}"/>
              </a:ext>
            </a:extLst>
          </p:cNvPr>
          <p:cNvPicPr>
            <a:picLocks noChangeAspect="1"/>
          </p:cNvPicPr>
          <p:nvPr/>
        </p:nvPicPr>
        <p:blipFill>
          <a:blip r:embed="rId3"/>
          <a:stretch>
            <a:fillRect/>
          </a:stretch>
        </p:blipFill>
        <p:spPr>
          <a:xfrm>
            <a:off x="405466" y="1645446"/>
            <a:ext cx="11381068" cy="3567108"/>
          </a:xfrm>
          <a:prstGeom prst="rect">
            <a:avLst/>
          </a:prstGeom>
        </p:spPr>
      </p:pic>
    </p:spTree>
    <p:extLst>
      <p:ext uri="{BB962C8B-B14F-4D97-AF65-F5344CB8AC3E}">
        <p14:creationId xmlns:p14="http://schemas.microsoft.com/office/powerpoint/2010/main" val="1084160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5">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SECOND TO HYGIENE: COLLECTIVE DEFENCE</a:t>
            </a:r>
            <a:endParaRPr lang="en-US" sz="1300" dirty="0"/>
          </a:p>
        </p:txBody>
      </p:sp>
      <p:sp>
        <p:nvSpPr>
          <p:cNvPr id="4" name="Text 1"/>
          <p:cNvSpPr/>
          <p:nvPr/>
        </p:nvSpPr>
        <p:spPr>
          <a:xfrm>
            <a:off x="822960" y="1828800"/>
            <a:ext cx="10515600" cy="1645920"/>
          </a:xfrm>
          <a:prstGeom prst="rect">
            <a:avLst/>
          </a:prstGeom>
          <a:noFill/>
          <a:ln/>
        </p:spPr>
        <p:txBody>
          <a:bodyPr wrap="square" lIns="0" tIns="0" rIns="0" bIns="0" rtlCol="0" anchor="ctr"/>
          <a:lstStyle/>
          <a:p>
            <a:pPr marL="0" indent="0">
              <a:lnSpc>
                <a:spcPts val="5000"/>
              </a:lnSpc>
              <a:buNone/>
            </a:pPr>
            <a:r>
              <a:rPr lang="en-US" sz="4000" b="1" dirty="0">
                <a:solidFill>
                  <a:srgbClr val="F2EFE7"/>
                </a:solidFill>
                <a:latin typeface="Arial" pitchFamily="34" charset="0"/>
                <a:ea typeface="Arial" pitchFamily="34" charset="-122"/>
                <a:cs typeface="Arial" pitchFamily="34" charset="-120"/>
              </a:rPr>
              <a:t>Safe neighbourhoods are made of</a:t>
            </a:r>
            <a:endParaRPr lang="en-US" sz="4000" dirty="0"/>
          </a:p>
          <a:p>
            <a:pPr marL="0" indent="0">
              <a:lnSpc>
                <a:spcPts val="5000"/>
              </a:lnSpc>
              <a:buNone/>
            </a:pPr>
            <a:r>
              <a:rPr lang="en-US" sz="4000" b="1" dirty="0">
                <a:solidFill>
                  <a:srgbClr val="F2EFE7"/>
                </a:solidFill>
                <a:latin typeface="Arial" pitchFamily="34" charset="0"/>
                <a:ea typeface="Arial" pitchFamily="34" charset="-122"/>
                <a:cs typeface="Arial" pitchFamily="34" charset="-120"/>
              </a:rPr>
              <a:t>neighbours who talk.</a:t>
            </a:r>
            <a:endParaRPr lang="en-US" sz="4000" dirty="0"/>
          </a:p>
        </p:txBody>
      </p:sp>
      <p:sp>
        <p:nvSpPr>
          <p:cNvPr id="5" name="Text 2"/>
          <p:cNvSpPr/>
          <p:nvPr/>
        </p:nvSpPr>
        <p:spPr>
          <a:xfrm>
            <a:off x="822960" y="3931920"/>
            <a:ext cx="10515600" cy="502920"/>
          </a:xfrm>
          <a:prstGeom prst="rect">
            <a:avLst/>
          </a:prstGeom>
          <a:noFill/>
          <a:ln/>
        </p:spPr>
        <p:txBody>
          <a:bodyPr wrap="square" lIns="0" tIns="0" rIns="0" bIns="0" rtlCol="0" anchor="ctr"/>
          <a:lstStyle/>
          <a:p>
            <a:pPr marL="0" indent="0">
              <a:buNone/>
            </a:pPr>
            <a:r>
              <a:rPr lang="en-US" sz="2200" b="1" dirty="0">
                <a:solidFill>
                  <a:srgbClr val="45CDB9"/>
                </a:solidFill>
                <a:latin typeface="Arial" pitchFamily="34" charset="0"/>
                <a:ea typeface="Arial" pitchFamily="34" charset="-122"/>
                <a:cs typeface="Arial" pitchFamily="34" charset="-120"/>
              </a:rPr>
              <a:t>to each other</a:t>
            </a:r>
            <a:r>
              <a:rPr lang="en-US" sz="2200" b="1" dirty="0">
                <a:solidFill>
                  <a:srgbClr val="2A3648"/>
                </a:solidFill>
                <a:latin typeface="Arial" pitchFamily="34" charset="0"/>
                <a:ea typeface="Arial" pitchFamily="34" charset="-122"/>
                <a:cs typeface="Arial" pitchFamily="34" charset="-120"/>
              </a:rPr>
              <a:t>   ·   </a:t>
            </a:r>
            <a:r>
              <a:rPr lang="en-US" sz="2200" b="1" dirty="0">
                <a:solidFill>
                  <a:srgbClr val="45CDB9"/>
                </a:solidFill>
                <a:latin typeface="Arial" pitchFamily="34" charset="0"/>
                <a:ea typeface="Arial" pitchFamily="34" charset="-122"/>
                <a:cs typeface="Arial" pitchFamily="34" charset="-120"/>
              </a:rPr>
              <a:t>to their MPs</a:t>
            </a:r>
            <a:r>
              <a:rPr lang="en-US" sz="2200" b="1" dirty="0">
                <a:solidFill>
                  <a:srgbClr val="2A3648"/>
                </a:solidFill>
                <a:latin typeface="Arial" pitchFamily="34" charset="0"/>
                <a:ea typeface="Arial" pitchFamily="34" charset="-122"/>
                <a:cs typeface="Arial" pitchFamily="34" charset="-120"/>
              </a:rPr>
              <a:t>   ·   </a:t>
            </a:r>
            <a:r>
              <a:rPr lang="en-US" sz="2200" b="1" dirty="0">
                <a:solidFill>
                  <a:srgbClr val="45CDB9"/>
                </a:solidFill>
                <a:latin typeface="Arial" pitchFamily="34" charset="0"/>
                <a:ea typeface="Arial" pitchFamily="34" charset="-122"/>
                <a:cs typeface="Arial" pitchFamily="34" charset="-120"/>
              </a:rPr>
              <a:t>to their police</a:t>
            </a:r>
            <a:endParaRPr lang="en-US" sz="2200" dirty="0"/>
          </a:p>
        </p:txBody>
      </p:sp>
      <p:sp>
        <p:nvSpPr>
          <p:cNvPr id="6" name="Text 3"/>
          <p:cNvSpPr/>
          <p:nvPr/>
        </p:nvSpPr>
        <p:spPr>
          <a:xfrm>
            <a:off x="822960" y="4846320"/>
            <a:ext cx="10515600" cy="457200"/>
          </a:xfrm>
          <a:prstGeom prst="rect">
            <a:avLst/>
          </a:prstGeom>
          <a:noFill/>
          <a:ln/>
        </p:spPr>
        <p:txBody>
          <a:bodyPr wrap="square" lIns="0" tIns="0" rIns="0" bIns="0" rtlCol="0" anchor="ctr"/>
          <a:lstStyle/>
          <a:p>
            <a:pPr marL="0" indent="0">
              <a:buNone/>
            </a:pPr>
            <a:r>
              <a:rPr lang="en-US" sz="1900" i="1" dirty="0">
                <a:solidFill>
                  <a:srgbClr val="93A1B3"/>
                </a:solidFill>
                <a:latin typeface="Arial" pitchFamily="34" charset="0"/>
                <a:ea typeface="Arial" pitchFamily="34" charset="-122"/>
                <a:cs typeface="Arial" pitchFamily="34" charset="-120"/>
              </a:rPr>
              <a:t>Report cybercrime in formats the NCSC and Police can actually use.</a:t>
            </a:r>
            <a:endParaRPr lang="en-US" sz="19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F1622"/>
        </a:solidFill>
        <a:effectLst/>
      </p:bgPr>
    </p:bg>
    <p:spTree>
      <p:nvGrpSpPr>
        <p:cNvPr id="1" name=""/>
        <p:cNvGrpSpPr/>
        <p:nvPr/>
      </p:nvGrpSpPr>
      <p:grpSpPr>
        <a:xfrm>
          <a:off x="0" y="0"/>
          <a:ext cx="0" cy="0"/>
          <a:chOff x="0" y="0"/>
          <a:chExt cx="0" cy="0"/>
        </a:xfrm>
      </p:grpSpPr>
      <p:sp>
        <p:nvSpPr>
          <p:cNvPr id="2" name="TextBox 1"/>
          <p:cNvSpPr txBox="1"/>
          <p:nvPr/>
        </p:nvSpPr>
        <p:spPr>
          <a:xfrm>
            <a:off x="822960" y="658368"/>
            <a:ext cx="10515600" cy="36576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120" normalizeH="0" baseline="0" noProof="0">
                <a:ln>
                  <a:noFill/>
                </a:ln>
                <a:solidFill>
                  <a:srgbClr val="45CDB9"/>
                </a:solidFill>
                <a:effectLst/>
                <a:uLnTx/>
                <a:uFillTx/>
                <a:latin typeface="Arial"/>
                <a:ea typeface="+mn-ea"/>
                <a:cs typeface="+mn-cs"/>
              </a:rPr>
              <a:t>SHARING: OTHER ORGANISATIONS, AND THE POLICE</a:t>
            </a:r>
          </a:p>
        </p:txBody>
      </p:sp>
      <p:sp>
        <p:nvSpPr>
          <p:cNvPr id="3" name="TextBox 2"/>
          <p:cNvSpPr txBox="1"/>
          <p:nvPr/>
        </p:nvSpPr>
        <p:spPr>
          <a:xfrm>
            <a:off x="822960" y="1097280"/>
            <a:ext cx="10515600" cy="1325880"/>
          </a:xfrm>
          <a:prstGeom prst="rect">
            <a:avLst/>
          </a:prstGeom>
          <a:noFill/>
        </p:spPr>
        <p:txBody>
          <a:bodyPr wrap="square" lIns="0" tIns="0" rIns="0" bIns="0" anchor="t">
            <a:spAutoFit/>
          </a:bodyPr>
          <a:lstStyle/>
          <a:p>
            <a:pPr marL="0" marR="0" lvl="0" indent="0" algn="l" defTabSz="457200" rtl="0" eaLnBrk="1" fontAlgn="auto" latinLnBrk="0" hangingPunct="1">
              <a:lnSpc>
                <a:spcPct val="106000"/>
              </a:lnSpc>
              <a:spcBef>
                <a:spcPts val="0"/>
              </a:spcBef>
              <a:spcAft>
                <a:spcPts val="0"/>
              </a:spcAft>
              <a:buClrTx/>
              <a:buSzTx/>
              <a:buFontTx/>
              <a:buNone/>
              <a:tabLst/>
              <a:defRPr/>
            </a:pPr>
            <a:r>
              <a:rPr kumimoji="0" sz="4000" b="1" i="0" u="none" strike="noStrike" kern="1200" cap="none" spc="0" normalizeH="0" baseline="0" noProof="0">
                <a:ln>
                  <a:noFill/>
                </a:ln>
                <a:solidFill>
                  <a:srgbClr val="F2EFE7"/>
                </a:solidFill>
                <a:effectLst/>
                <a:uLnTx/>
                <a:uFillTx/>
                <a:latin typeface="Arial"/>
                <a:ea typeface="+mn-ea"/>
                <a:cs typeface="+mn-cs"/>
              </a:rPr>
              <a:t>What one of us sees,</a:t>
            </a:r>
          </a:p>
          <a:p>
            <a:pPr marL="0" marR="0" lvl="0" indent="0" algn="l" defTabSz="457200" rtl="0" eaLnBrk="1" fontAlgn="auto" latinLnBrk="0" hangingPunct="1">
              <a:lnSpc>
                <a:spcPct val="106000"/>
              </a:lnSpc>
              <a:spcBef>
                <a:spcPts val="0"/>
              </a:spcBef>
              <a:spcAft>
                <a:spcPts val="0"/>
              </a:spcAft>
              <a:buClrTx/>
              <a:buSzTx/>
              <a:buFontTx/>
              <a:buNone/>
              <a:tabLst/>
              <a:defRPr/>
            </a:pPr>
            <a:r>
              <a:rPr kumimoji="0" sz="4000" b="1" i="0" u="none" strike="noStrike" kern="1200" cap="none" spc="0" normalizeH="0" baseline="0" noProof="0">
                <a:ln>
                  <a:noFill/>
                </a:ln>
                <a:solidFill>
                  <a:srgbClr val="45CDB9"/>
                </a:solidFill>
                <a:effectLst/>
                <a:uLnTx/>
                <a:uFillTx/>
                <a:latin typeface="Arial"/>
                <a:ea typeface="+mn-ea"/>
                <a:cs typeface="+mn-cs"/>
              </a:rPr>
              <a:t>all of us can use.</a:t>
            </a:r>
          </a:p>
        </p:txBody>
      </p:sp>
      <p:pic>
        <p:nvPicPr>
          <p:cNvPr id="4" name="Picture 3" descr="TalkSharing_1p5.png"/>
          <p:cNvPicPr>
            <a:picLocks noChangeAspect="1"/>
          </p:cNvPicPr>
          <p:nvPr/>
        </p:nvPicPr>
        <p:blipFill>
          <a:blip r:embed="rId3"/>
          <a:stretch>
            <a:fillRect/>
          </a:stretch>
        </p:blipFill>
        <p:spPr>
          <a:xfrm>
            <a:off x="822960" y="2615184"/>
            <a:ext cx="10515600" cy="2667000"/>
          </a:xfrm>
          <a:prstGeom prst="rect">
            <a:avLst/>
          </a:prstGeom>
        </p:spPr>
      </p:pic>
      <p:sp>
        <p:nvSpPr>
          <p:cNvPr id="5" name="TextBox 4"/>
          <p:cNvSpPr txBox="1"/>
          <p:nvPr/>
        </p:nvSpPr>
        <p:spPr>
          <a:xfrm>
            <a:off x="822960" y="5532120"/>
            <a:ext cx="10515600" cy="41148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900" b="1" i="0" u="none" strike="noStrike" kern="1200" cap="none" spc="0" normalizeH="0" baseline="0" noProof="0">
                <a:ln>
                  <a:noFill/>
                </a:ln>
                <a:solidFill>
                  <a:srgbClr val="F2EFE7"/>
                </a:solidFill>
                <a:effectLst/>
                <a:uLnTx/>
                <a:uFillTx/>
                <a:latin typeface="Arial"/>
                <a:ea typeface="+mn-ea"/>
                <a:cs typeface="+mn-cs"/>
              </a:rPr>
              <a:t>Identity stripped on the way out.</a:t>
            </a:r>
            <a:r>
              <a:rPr kumimoji="0" sz="1900" b="0" i="0" u="none" strike="noStrike" kern="1200" cap="none" spc="0" normalizeH="0" baseline="0" noProof="0">
                <a:ln>
                  <a:noFill/>
                </a:ln>
                <a:solidFill>
                  <a:srgbClr val="93A1B3"/>
                </a:solidFill>
                <a:effectLst/>
                <a:uLnTx/>
                <a:uFillTx/>
                <a:latin typeface="Arial"/>
                <a:ea typeface="+mn-ea"/>
                <a:cs typeface="+mn-cs"/>
              </a:rPr>
              <a:t>   You choose what leaves — incident by incident, field by field.</a:t>
            </a:r>
          </a:p>
        </p:txBody>
      </p:sp>
      <p:sp>
        <p:nvSpPr>
          <p:cNvPr id="6" name="TextBox 5"/>
          <p:cNvSpPr txBox="1"/>
          <p:nvPr/>
        </p:nvSpPr>
        <p:spPr>
          <a:xfrm>
            <a:off x="822960" y="5989320"/>
            <a:ext cx="10515600" cy="365760"/>
          </a:xfrm>
          <a:prstGeom prst="rect">
            <a:avLst/>
          </a:prstGeom>
          <a:noFill/>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0" i="0" u="none" strike="noStrike" kern="1200" cap="none" spc="0" normalizeH="0" baseline="0" noProof="0">
                <a:ln>
                  <a:noFill/>
                </a:ln>
                <a:solidFill>
                  <a:srgbClr val="93A1B3"/>
                </a:solidFill>
                <a:effectLst/>
                <a:uLnTx/>
                <a:uFillTx/>
                <a:latin typeface="Arial"/>
                <a:ea typeface="+mn-ea"/>
                <a:cs typeface="+mn-cs"/>
              </a:rPr>
              <a:t>FBI Hive infiltration, 2022: only one victim in five had ever reported. A crime nobody reports is a crime nobody prosecutes.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7">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COLLECTIVE DEFENCE IS THE DISCOUNT</a:t>
            </a:r>
            <a:endParaRPr lang="en-US" sz="1300" dirty="0"/>
          </a:p>
        </p:txBody>
      </p:sp>
      <p:sp>
        <p:nvSpPr>
          <p:cNvPr id="4" name="Text 1"/>
          <p:cNvSpPr/>
          <p:nvPr/>
        </p:nvSpPr>
        <p:spPr>
          <a:xfrm>
            <a:off x="822960" y="1691640"/>
            <a:ext cx="4572000" cy="365760"/>
          </a:xfrm>
          <a:prstGeom prst="rect">
            <a:avLst/>
          </a:prstGeom>
          <a:noFill/>
          <a:ln/>
        </p:spPr>
        <p:txBody>
          <a:bodyPr wrap="square" lIns="0" tIns="0" rIns="0" bIns="0" rtlCol="0" anchor="ctr"/>
          <a:lstStyle/>
          <a:p>
            <a:pPr marL="0" indent="0">
              <a:buNone/>
            </a:pPr>
            <a:r>
              <a:rPr lang="en-US" sz="1700" dirty="0">
                <a:solidFill>
                  <a:srgbClr val="93A1B3"/>
                </a:solidFill>
                <a:latin typeface="Arial" pitchFamily="34" charset="0"/>
                <a:ea typeface="Arial" pitchFamily="34" charset="-122"/>
                <a:cs typeface="Arial" pitchFamily="34" charset="-120"/>
              </a:rPr>
              <a:t>Defending alone</a:t>
            </a:r>
            <a:endParaRPr lang="en-US" sz="1700" dirty="0"/>
          </a:p>
        </p:txBody>
      </p:sp>
      <p:sp>
        <p:nvSpPr>
          <p:cNvPr id="5" name="Shape 2"/>
          <p:cNvSpPr/>
          <p:nvPr/>
        </p:nvSpPr>
        <p:spPr>
          <a:xfrm>
            <a:off x="822960" y="2103120"/>
            <a:ext cx="9784080" cy="777240"/>
          </a:xfrm>
          <a:prstGeom prst="roundRect">
            <a:avLst>
              <a:gd name="adj" fmla="val 8235"/>
            </a:avLst>
          </a:prstGeom>
          <a:solidFill>
            <a:srgbClr val="1A2433"/>
          </a:solidFill>
          <a:ln/>
        </p:spPr>
        <p:txBody>
          <a:bodyPr/>
          <a:lstStyle/>
          <a:p>
            <a:endParaRPr lang="en-US"/>
          </a:p>
        </p:txBody>
      </p:sp>
      <p:sp>
        <p:nvSpPr>
          <p:cNvPr id="6" name="Text 3"/>
          <p:cNvSpPr/>
          <p:nvPr/>
        </p:nvSpPr>
        <p:spPr>
          <a:xfrm>
            <a:off x="1097280" y="2212848"/>
            <a:ext cx="5029200" cy="548640"/>
          </a:xfrm>
          <a:prstGeom prst="rect">
            <a:avLst/>
          </a:prstGeom>
          <a:noFill/>
          <a:ln/>
        </p:spPr>
        <p:txBody>
          <a:bodyPr wrap="square" lIns="0" tIns="0" rIns="0" bIns="0" rtlCol="0" anchor="ctr"/>
          <a:lstStyle/>
          <a:p>
            <a:pPr marL="0" indent="0">
              <a:buNone/>
            </a:pPr>
            <a:r>
              <a:rPr lang="en-US" sz="2100" b="1" dirty="0">
                <a:solidFill>
                  <a:srgbClr val="F2EFE7"/>
                </a:solidFill>
                <a:latin typeface="Arial" pitchFamily="34" charset="0"/>
                <a:ea typeface="Arial" pitchFamily="34" charset="-122"/>
                <a:cs typeface="Arial" pitchFamily="34" charset="-120"/>
              </a:rPr>
              <a:t>~NZ$400K a year</a:t>
            </a:r>
            <a:endParaRPr lang="en-US" sz="2100" dirty="0"/>
          </a:p>
        </p:txBody>
      </p:sp>
      <p:sp>
        <p:nvSpPr>
          <p:cNvPr id="7" name="Text 4"/>
          <p:cNvSpPr/>
          <p:nvPr/>
        </p:nvSpPr>
        <p:spPr>
          <a:xfrm>
            <a:off x="822960" y="3246120"/>
            <a:ext cx="5943600" cy="365760"/>
          </a:xfrm>
          <a:prstGeom prst="rect">
            <a:avLst/>
          </a:prstGeom>
          <a:noFill/>
          <a:ln/>
        </p:spPr>
        <p:txBody>
          <a:bodyPr wrap="square" lIns="0" tIns="0" rIns="0" bIns="0" rtlCol="0" anchor="ctr"/>
          <a:lstStyle/>
          <a:p>
            <a:pPr marL="0" indent="0">
              <a:buNone/>
            </a:pPr>
            <a:r>
              <a:rPr lang="en-US" sz="1700" dirty="0">
                <a:solidFill>
                  <a:srgbClr val="93A1B3"/>
                </a:solidFill>
                <a:latin typeface="Arial" pitchFamily="34" charset="0"/>
                <a:ea typeface="Arial" pitchFamily="34" charset="-122"/>
                <a:cs typeface="Arial" pitchFamily="34" charset="-120"/>
              </a:rPr>
              <a:t>In a ten-organisation sector grid</a:t>
            </a:r>
            <a:endParaRPr lang="en-US" sz="1700" dirty="0"/>
          </a:p>
        </p:txBody>
      </p:sp>
      <p:sp>
        <p:nvSpPr>
          <p:cNvPr id="8" name="Shape 5"/>
          <p:cNvSpPr/>
          <p:nvPr/>
        </p:nvSpPr>
        <p:spPr>
          <a:xfrm>
            <a:off x="822960" y="3657600"/>
            <a:ext cx="1837944" cy="777240"/>
          </a:xfrm>
          <a:prstGeom prst="roundRect">
            <a:avLst>
              <a:gd name="adj" fmla="val 8235"/>
            </a:avLst>
          </a:prstGeom>
          <a:solidFill>
            <a:srgbClr val="45CDB9"/>
          </a:solidFill>
          <a:ln/>
        </p:spPr>
        <p:txBody>
          <a:bodyPr/>
          <a:lstStyle/>
          <a:p>
            <a:endParaRPr lang="en-US"/>
          </a:p>
        </p:txBody>
      </p:sp>
      <p:sp>
        <p:nvSpPr>
          <p:cNvPr id="9" name="Text 6"/>
          <p:cNvSpPr/>
          <p:nvPr/>
        </p:nvSpPr>
        <p:spPr>
          <a:xfrm>
            <a:off x="2880360" y="3767328"/>
            <a:ext cx="5029200" cy="548640"/>
          </a:xfrm>
          <a:prstGeom prst="rect">
            <a:avLst/>
          </a:prstGeom>
          <a:noFill/>
          <a:ln/>
        </p:spPr>
        <p:txBody>
          <a:bodyPr wrap="square" lIns="0" tIns="0" rIns="0" bIns="0" rtlCol="0" anchor="ctr"/>
          <a:lstStyle/>
          <a:p>
            <a:pPr marL="0" indent="0">
              <a:buNone/>
            </a:pPr>
            <a:r>
              <a:rPr lang="en-US" sz="2100" b="1" dirty="0">
                <a:solidFill>
                  <a:srgbClr val="45CDB9"/>
                </a:solidFill>
                <a:latin typeface="Arial" pitchFamily="34" charset="0"/>
                <a:ea typeface="Arial" pitchFamily="34" charset="-122"/>
                <a:cs typeface="Arial" pitchFamily="34" charset="-120"/>
              </a:rPr>
              <a:t>~NZ$75K a year</a:t>
            </a:r>
            <a:endParaRPr lang="en-US" sz="2100" dirty="0"/>
          </a:p>
        </p:txBody>
      </p:sp>
      <p:sp>
        <p:nvSpPr>
          <p:cNvPr id="10" name="Text 7"/>
          <p:cNvSpPr/>
          <p:nvPr/>
        </p:nvSpPr>
        <p:spPr>
          <a:xfrm>
            <a:off x="822960" y="5029200"/>
            <a:ext cx="10515600" cy="457200"/>
          </a:xfrm>
          <a:prstGeom prst="rect">
            <a:avLst/>
          </a:prstGeom>
          <a:noFill/>
          <a:ln/>
        </p:spPr>
        <p:txBody>
          <a:bodyPr wrap="square" lIns="0" tIns="0" rIns="0" bIns="0" rtlCol="0" anchor="ctr"/>
          <a:lstStyle/>
          <a:p>
            <a:pPr marL="0" indent="0">
              <a:buNone/>
            </a:pPr>
            <a:r>
              <a:rPr lang="en-US" sz="1800" dirty="0">
                <a:solidFill>
                  <a:srgbClr val="93A1B3"/>
                </a:solidFill>
                <a:latin typeface="Arial" pitchFamily="34" charset="0"/>
                <a:ea typeface="Arial" pitchFamily="34" charset="-122"/>
                <a:cs typeface="Arial" pitchFamily="34" charset="-120"/>
              </a:rPr>
              <a:t>At 1,000 organisations: </a:t>
            </a:r>
            <a:r>
              <a:rPr lang="en-US" sz="1800" b="1" dirty="0">
                <a:solidFill>
                  <a:srgbClr val="F2EFE7"/>
                </a:solidFill>
                <a:latin typeface="Arial" pitchFamily="34" charset="0"/>
                <a:ea typeface="Arial" pitchFamily="34" charset="-122"/>
                <a:cs typeface="Arial" pitchFamily="34" charset="-120"/>
              </a:rPr>
              <a:t>under NZ$20K</a:t>
            </a:r>
            <a:r>
              <a:rPr lang="en-US" sz="1800" dirty="0">
                <a:solidFill>
                  <a:srgbClr val="93A1B3"/>
                </a:solidFill>
                <a:latin typeface="Arial" pitchFamily="34" charset="0"/>
                <a:ea typeface="Arial" pitchFamily="34" charset="-122"/>
                <a:cs typeface="Arial" pitchFamily="34" charset="-120"/>
              </a:rPr>
              <a:t>.   The saving is the incentive. The evidence is the point.</a:t>
            </a:r>
            <a:endParaRPr lang="en-US" sz="1800" dirty="0"/>
          </a:p>
        </p:txBody>
      </p:sp>
      <p:sp>
        <p:nvSpPr>
          <p:cNvPr id="11" name="Text 8"/>
          <p:cNvSpPr/>
          <p:nvPr/>
        </p:nvSpPr>
        <p:spPr>
          <a:xfrm>
            <a:off x="822960" y="6355080"/>
            <a:ext cx="10515600" cy="274320"/>
          </a:xfrm>
          <a:prstGeom prst="rect">
            <a:avLst/>
          </a:prstGeom>
          <a:noFill/>
          <a:ln/>
        </p:spPr>
        <p:txBody>
          <a:bodyPr wrap="square" lIns="0" tIns="0" rIns="0" bIns="0" rtlCol="0" anchor="ctr"/>
          <a:lstStyle/>
          <a:p>
            <a:pPr marL="0" indent="0">
              <a:buNone/>
            </a:pPr>
            <a:r>
              <a:rPr lang="en-US" sz="1050" dirty="0">
                <a:solidFill>
                  <a:srgbClr val="93A1B3"/>
                </a:solidFill>
                <a:latin typeface="Arial" pitchFamily="34" charset="0"/>
                <a:ea typeface="Arial" pitchFamily="34" charset="-122"/>
                <a:cs typeface="Arial" pitchFamily="34" charset="-120"/>
              </a:rPr>
              <a:t>Costed in the University of Canterbury research: NZ healthcare worked example, fully-loaded standalone baseline</a:t>
            </a:r>
            <a:endParaRPr lang="en-US" sz="10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8">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TAKEAWAY 1 OF THREE</a:t>
            </a:r>
            <a:endParaRPr lang="en-US" sz="1300" dirty="0"/>
          </a:p>
        </p:txBody>
      </p:sp>
      <p:sp>
        <p:nvSpPr>
          <p:cNvPr id="4" name="Text 1"/>
          <p:cNvSpPr/>
          <p:nvPr/>
        </p:nvSpPr>
        <p:spPr>
          <a:xfrm>
            <a:off x="822960" y="1234440"/>
            <a:ext cx="1280160" cy="1371600"/>
          </a:xfrm>
          <a:prstGeom prst="rect">
            <a:avLst/>
          </a:prstGeom>
          <a:noFill/>
          <a:ln/>
        </p:spPr>
        <p:txBody>
          <a:bodyPr wrap="square" lIns="0" tIns="0" rIns="0" bIns="0" rtlCol="0" anchor="ctr"/>
          <a:lstStyle/>
          <a:p>
            <a:pPr marL="0" indent="0">
              <a:buNone/>
            </a:pPr>
            <a:r>
              <a:rPr lang="en-US" sz="8000" b="1" dirty="0">
                <a:solidFill>
                  <a:srgbClr val="F2B360"/>
                </a:solidFill>
                <a:latin typeface="Arial" pitchFamily="34" charset="0"/>
                <a:ea typeface="Arial" pitchFamily="34" charset="-122"/>
                <a:cs typeface="Arial" pitchFamily="34" charset="-120"/>
              </a:rPr>
              <a:t>1</a:t>
            </a:r>
            <a:endParaRPr lang="en-US" sz="8000" dirty="0"/>
          </a:p>
        </p:txBody>
      </p:sp>
      <p:sp>
        <p:nvSpPr>
          <p:cNvPr id="5" name="Text 2"/>
          <p:cNvSpPr/>
          <p:nvPr/>
        </p:nvSpPr>
        <p:spPr>
          <a:xfrm>
            <a:off x="2286000" y="1371600"/>
            <a:ext cx="9052560" cy="1737360"/>
          </a:xfrm>
          <a:prstGeom prst="rect">
            <a:avLst/>
          </a:prstGeom>
          <a:noFill/>
          <a:ln/>
        </p:spPr>
        <p:txBody>
          <a:bodyPr wrap="square" lIns="0" tIns="0" rIns="0" bIns="0" rtlCol="0" anchor="ctr"/>
          <a:lstStyle/>
          <a:p>
            <a:pPr marL="0" indent="0">
              <a:lnSpc>
                <a:spcPts val="4800"/>
              </a:lnSpc>
              <a:buNone/>
            </a:pPr>
            <a:r>
              <a:rPr lang="en-US" sz="3800" b="1" dirty="0">
                <a:solidFill>
                  <a:srgbClr val="F2EFE7"/>
                </a:solidFill>
                <a:latin typeface="Arial" pitchFamily="34" charset="0"/>
                <a:ea typeface="Arial" pitchFamily="34" charset="-122"/>
                <a:cs typeface="Arial" pitchFamily="34" charset="-120"/>
              </a:rPr>
              <a:t>Attackers can launch boring attacks</a:t>
            </a:r>
            <a:endParaRPr lang="en-US" sz="3800" dirty="0"/>
          </a:p>
          <a:p>
            <a:pPr marL="0" indent="0">
              <a:lnSpc>
                <a:spcPts val="4800"/>
              </a:lnSpc>
              <a:buNone/>
            </a:pPr>
            <a:r>
              <a:rPr lang="en-US" sz="3800" b="1" dirty="0">
                <a:solidFill>
                  <a:srgbClr val="F2EFE7"/>
                </a:solidFill>
                <a:latin typeface="Arial" pitchFamily="34" charset="0"/>
                <a:ea typeface="Arial" pitchFamily="34" charset="-122"/>
                <a:cs typeface="Arial" pitchFamily="34" charset="-120"/>
              </a:rPr>
              <a:t>faster than they ever could.</a:t>
            </a:r>
            <a:endParaRPr lang="en-US" sz="3800" dirty="0"/>
          </a:p>
        </p:txBody>
      </p:sp>
      <p:sp>
        <p:nvSpPr>
          <p:cNvPr id="6" name="Text 3"/>
          <p:cNvSpPr/>
          <p:nvPr/>
        </p:nvSpPr>
        <p:spPr>
          <a:xfrm>
            <a:off x="2286000" y="3291840"/>
            <a:ext cx="9052560" cy="457200"/>
          </a:xfrm>
          <a:prstGeom prst="rect">
            <a:avLst/>
          </a:prstGeom>
          <a:noFill/>
          <a:ln/>
        </p:spPr>
        <p:txBody>
          <a:bodyPr wrap="square" lIns="0" tIns="0" rIns="0" bIns="0" rtlCol="0" anchor="ctr"/>
          <a:lstStyle/>
          <a:p>
            <a:pPr marL="0" indent="0">
              <a:buNone/>
            </a:pPr>
            <a:r>
              <a:rPr lang="en-US" sz="2100" dirty="0">
                <a:solidFill>
                  <a:srgbClr val="93A1B3"/>
                </a:solidFill>
                <a:latin typeface="Arial" pitchFamily="34" charset="0"/>
                <a:ea typeface="Arial" pitchFamily="34" charset="-122"/>
                <a:cs typeface="Arial" pitchFamily="34" charset="-120"/>
              </a:rPr>
              <a:t>Not cleverer. Faster, and many more of them.</a:t>
            </a:r>
            <a:endParaRPr lang="en-US" sz="2100" dirty="0"/>
          </a:p>
        </p:txBody>
      </p:sp>
      <p:sp>
        <p:nvSpPr>
          <p:cNvPr id="7" name="Shape 4"/>
          <p:cNvSpPr/>
          <p:nvPr/>
        </p:nvSpPr>
        <p:spPr>
          <a:xfrm>
            <a:off x="2286000" y="3840480"/>
            <a:ext cx="9052560" cy="822960"/>
          </a:xfrm>
          <a:prstGeom prst="roundRect">
            <a:avLst>
              <a:gd name="adj" fmla="val 10000"/>
            </a:avLst>
          </a:prstGeom>
          <a:solidFill>
            <a:srgbClr val="1A2433"/>
          </a:solidFill>
          <a:ln w="15875">
            <a:solidFill>
              <a:srgbClr val="45CDB9"/>
            </a:solidFill>
            <a:prstDash val="solid"/>
          </a:ln>
        </p:spPr>
        <p:txBody>
          <a:bodyPr/>
          <a:lstStyle/>
          <a:p>
            <a:endParaRPr lang="en-US"/>
          </a:p>
        </p:txBody>
      </p:sp>
      <p:sp>
        <p:nvSpPr>
          <p:cNvPr id="8" name="Text 5"/>
          <p:cNvSpPr/>
          <p:nvPr/>
        </p:nvSpPr>
        <p:spPr>
          <a:xfrm>
            <a:off x="2651760" y="3840480"/>
            <a:ext cx="8321040" cy="822960"/>
          </a:xfrm>
          <a:prstGeom prst="rect">
            <a:avLst/>
          </a:prstGeom>
          <a:noFill/>
          <a:ln/>
        </p:spPr>
        <p:txBody>
          <a:bodyPr wrap="square" lIns="0" tIns="0" rIns="0" bIns="0" rtlCol="0" anchor="ctr"/>
          <a:lstStyle/>
          <a:p>
            <a:pPr marL="0" indent="0">
              <a:buNone/>
            </a:pPr>
            <a:r>
              <a:rPr lang="en-US" sz="2100" b="1" dirty="0">
                <a:solidFill>
                  <a:srgbClr val="45CDB9"/>
                </a:solidFill>
                <a:latin typeface="Arial" pitchFamily="34" charset="0"/>
                <a:ea typeface="Arial" pitchFamily="34" charset="-122"/>
                <a:cs typeface="Arial" pitchFamily="34" charset="-120"/>
              </a:rPr>
              <a:t>So make sure your critical security controls are in place, and that somebody owns each one.</a:t>
            </a:r>
            <a:endParaRPr lang="en-US" sz="2100" dirty="0"/>
          </a:p>
        </p:txBody>
      </p:sp>
      <p:sp>
        <p:nvSpPr>
          <p:cNvPr id="9" name="Text 6"/>
          <p:cNvSpPr/>
          <p:nvPr/>
        </p:nvSpPr>
        <p:spPr>
          <a:xfrm>
            <a:off x="2286000" y="4800600"/>
            <a:ext cx="9052560" cy="502920"/>
          </a:xfrm>
          <a:prstGeom prst="rect">
            <a:avLst/>
          </a:prstGeom>
          <a:noFill/>
          <a:ln/>
        </p:spPr>
        <p:txBody>
          <a:bodyPr wrap="square" lIns="0" tIns="0" rIns="0" bIns="0" rtlCol="0" anchor="ctr"/>
          <a:lstStyle/>
          <a:p>
            <a:pPr marL="0" indent="0">
              <a:buNone/>
            </a:pPr>
            <a:r>
              <a:rPr lang="en-US" sz="1700" dirty="0">
                <a:solidFill>
                  <a:srgbClr val="93A1B3"/>
                </a:solidFill>
                <a:latin typeface="Arial" pitchFamily="34" charset="0"/>
                <a:ea typeface="Arial" pitchFamily="34" charset="-122"/>
                <a:cs typeface="Arial" pitchFamily="34" charset="-120"/>
              </a:rPr>
              <a:t>Use software like our own WitFoo Reporter to track the gaps, the risks and the compliance. And lean on cybersecurity partners to help build the strategy.</a:t>
            </a:r>
            <a:endParaRPr lang="en-US" sz="1700" dirty="0"/>
          </a:p>
        </p:txBody>
      </p:sp>
      <p:sp>
        <p:nvSpPr>
          <p:cNvPr id="10" name="Shape 7"/>
          <p:cNvSpPr/>
          <p:nvPr/>
        </p:nvSpPr>
        <p:spPr>
          <a:xfrm>
            <a:off x="2286000" y="5394960"/>
            <a:ext cx="2834640" cy="868680"/>
          </a:xfrm>
          <a:prstGeom prst="roundRect">
            <a:avLst>
              <a:gd name="adj" fmla="val 8421"/>
            </a:avLst>
          </a:prstGeom>
          <a:solidFill>
            <a:srgbClr val="FFFFFF"/>
          </a:solidFill>
          <a:ln/>
        </p:spPr>
        <p:txBody>
          <a:bodyPr/>
          <a:lstStyle/>
          <a:p>
            <a:endParaRPr lang="en-US"/>
          </a:p>
        </p:txBody>
      </p:sp>
      <p:pic>
        <p:nvPicPr>
          <p:cNvPr id="11" name="Image 0" descr="/home/claude/img/logo_sss_card.jpg"/>
          <p:cNvPicPr>
            <a:picLocks noChangeAspect="1"/>
          </p:cNvPicPr>
          <p:nvPr/>
        </p:nvPicPr>
        <p:blipFill>
          <a:blip r:embed="rId3"/>
          <a:stretch>
            <a:fillRect/>
          </a:stretch>
        </p:blipFill>
        <p:spPr>
          <a:xfrm>
            <a:off x="2377440" y="5440680"/>
            <a:ext cx="2651760" cy="777240"/>
          </a:xfrm>
          <a:prstGeom prst="rect">
            <a:avLst/>
          </a:prstGeom>
        </p:spPr>
      </p:pic>
      <p:sp>
        <p:nvSpPr>
          <p:cNvPr id="12" name="Shape 8"/>
          <p:cNvSpPr/>
          <p:nvPr/>
        </p:nvSpPr>
        <p:spPr>
          <a:xfrm>
            <a:off x="5394960" y="5394960"/>
            <a:ext cx="2834640" cy="868680"/>
          </a:xfrm>
          <a:prstGeom prst="roundRect">
            <a:avLst>
              <a:gd name="adj" fmla="val 8421"/>
            </a:avLst>
          </a:prstGeom>
          <a:solidFill>
            <a:srgbClr val="FFFFFF"/>
          </a:solidFill>
          <a:ln/>
        </p:spPr>
        <p:txBody>
          <a:bodyPr/>
          <a:lstStyle/>
          <a:p>
            <a:endParaRPr lang="en-US"/>
          </a:p>
        </p:txBody>
      </p:sp>
      <p:pic>
        <p:nvPicPr>
          <p:cNvPr id="13" name="Image 1" descr="/home/claude/img/logo_kordia_card.jpg"/>
          <p:cNvPicPr>
            <a:picLocks noChangeAspect="1"/>
          </p:cNvPicPr>
          <p:nvPr/>
        </p:nvPicPr>
        <p:blipFill>
          <a:blip r:embed="rId4"/>
          <a:stretch>
            <a:fillRect/>
          </a:stretch>
        </p:blipFill>
        <p:spPr>
          <a:xfrm>
            <a:off x="5486400" y="5440680"/>
            <a:ext cx="2651760" cy="777240"/>
          </a:xfrm>
          <a:prstGeom prst="rect">
            <a:avLst/>
          </a:prstGeom>
        </p:spPr>
      </p:pic>
      <p:sp>
        <p:nvSpPr>
          <p:cNvPr id="14" name="Shape 9"/>
          <p:cNvSpPr/>
          <p:nvPr/>
        </p:nvSpPr>
        <p:spPr>
          <a:xfrm>
            <a:off x="8503920" y="5394960"/>
            <a:ext cx="2834640" cy="868680"/>
          </a:xfrm>
          <a:prstGeom prst="roundRect">
            <a:avLst>
              <a:gd name="adj" fmla="val 8421"/>
            </a:avLst>
          </a:prstGeom>
          <a:solidFill>
            <a:srgbClr val="FFFFFF"/>
          </a:solidFill>
          <a:ln/>
        </p:spPr>
        <p:txBody>
          <a:bodyPr/>
          <a:lstStyle/>
          <a:p>
            <a:endParaRPr lang="en-US"/>
          </a:p>
        </p:txBody>
      </p:sp>
      <p:pic>
        <p:nvPicPr>
          <p:cNvPr id="15" name="Image 2" descr="/home/claude/img/logo_defend_card.jpg"/>
          <p:cNvPicPr>
            <a:picLocks noChangeAspect="1"/>
          </p:cNvPicPr>
          <p:nvPr/>
        </p:nvPicPr>
        <p:blipFill>
          <a:blip r:embed="rId5"/>
          <a:stretch>
            <a:fillRect/>
          </a:stretch>
        </p:blipFill>
        <p:spPr>
          <a:xfrm>
            <a:off x="8595360" y="5440680"/>
            <a:ext cx="2651760" cy="77724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9">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F2B360"/>
                </a:solidFill>
                <a:latin typeface="Arial" pitchFamily="34" charset="0"/>
                <a:ea typeface="Arial" pitchFamily="34" charset="-122"/>
                <a:cs typeface="Arial" pitchFamily="34" charset="-120"/>
              </a:rPr>
              <a:t>TAKEAWAY 2 OF THREE</a:t>
            </a:r>
            <a:endParaRPr lang="en-US" sz="1300" dirty="0"/>
          </a:p>
        </p:txBody>
      </p:sp>
      <p:sp>
        <p:nvSpPr>
          <p:cNvPr id="4" name="Text 1"/>
          <p:cNvSpPr/>
          <p:nvPr/>
        </p:nvSpPr>
        <p:spPr>
          <a:xfrm>
            <a:off x="822960" y="1234440"/>
            <a:ext cx="1280160" cy="1371600"/>
          </a:xfrm>
          <a:prstGeom prst="rect">
            <a:avLst/>
          </a:prstGeom>
          <a:noFill/>
          <a:ln/>
        </p:spPr>
        <p:txBody>
          <a:bodyPr wrap="square" lIns="0" tIns="0" rIns="0" bIns="0" rtlCol="0" anchor="ctr"/>
          <a:lstStyle/>
          <a:p>
            <a:pPr marL="0" indent="0">
              <a:buNone/>
            </a:pPr>
            <a:r>
              <a:rPr lang="en-US" sz="8000" b="1" dirty="0">
                <a:solidFill>
                  <a:srgbClr val="F2B360"/>
                </a:solidFill>
                <a:latin typeface="Arial" pitchFamily="34" charset="0"/>
                <a:ea typeface="Arial" pitchFamily="34" charset="-122"/>
                <a:cs typeface="Arial" pitchFamily="34" charset="-120"/>
              </a:rPr>
              <a:t>2</a:t>
            </a:r>
            <a:endParaRPr lang="en-US" sz="8000" dirty="0"/>
          </a:p>
        </p:txBody>
      </p:sp>
      <p:sp>
        <p:nvSpPr>
          <p:cNvPr id="5" name="Text 2"/>
          <p:cNvSpPr/>
          <p:nvPr/>
        </p:nvSpPr>
        <p:spPr>
          <a:xfrm>
            <a:off x="2286000" y="1371600"/>
            <a:ext cx="9052560" cy="1737360"/>
          </a:xfrm>
          <a:prstGeom prst="rect">
            <a:avLst/>
          </a:prstGeom>
          <a:noFill/>
          <a:ln/>
        </p:spPr>
        <p:txBody>
          <a:bodyPr wrap="square" lIns="0" tIns="0" rIns="0" bIns="0" rtlCol="0" anchor="ctr"/>
          <a:lstStyle/>
          <a:p>
            <a:pPr marL="0" indent="0">
              <a:lnSpc>
                <a:spcPts val="4800"/>
              </a:lnSpc>
              <a:buNone/>
            </a:pPr>
            <a:r>
              <a:rPr lang="en-US" sz="3800" b="1" dirty="0">
                <a:solidFill>
                  <a:srgbClr val="F2EFE7"/>
                </a:solidFill>
                <a:latin typeface="Arial" pitchFamily="34" charset="0"/>
                <a:ea typeface="Arial" pitchFamily="34" charset="-122"/>
                <a:cs typeface="Arial" pitchFamily="34" charset="-120"/>
              </a:rPr>
              <a:t>Criminals can forge digital video,</a:t>
            </a:r>
            <a:endParaRPr lang="en-US" sz="3800" dirty="0"/>
          </a:p>
          <a:p>
            <a:pPr marL="0" indent="0">
              <a:lnSpc>
                <a:spcPts val="4800"/>
              </a:lnSpc>
              <a:buNone/>
            </a:pPr>
            <a:r>
              <a:rPr lang="en-US" sz="3800" b="1" dirty="0">
                <a:solidFill>
                  <a:srgbClr val="F2EFE7"/>
                </a:solidFill>
                <a:latin typeface="Arial" pitchFamily="34" charset="0"/>
                <a:ea typeface="Arial" pitchFamily="34" charset="-122"/>
                <a:cs typeface="Arial" pitchFamily="34" charset="-120"/>
              </a:rPr>
              <a:t>email and documents.</a:t>
            </a:r>
            <a:endParaRPr lang="en-US" sz="3800" dirty="0"/>
          </a:p>
        </p:txBody>
      </p:sp>
      <p:sp>
        <p:nvSpPr>
          <p:cNvPr id="6" name="Text 3"/>
          <p:cNvSpPr/>
          <p:nvPr/>
        </p:nvSpPr>
        <p:spPr>
          <a:xfrm>
            <a:off x="2286000" y="3291840"/>
            <a:ext cx="9052560" cy="457200"/>
          </a:xfrm>
          <a:prstGeom prst="rect">
            <a:avLst/>
          </a:prstGeom>
          <a:noFill/>
          <a:ln/>
        </p:spPr>
        <p:txBody>
          <a:bodyPr wrap="square" lIns="0" tIns="0" rIns="0" bIns="0" rtlCol="0" anchor="ctr"/>
          <a:lstStyle/>
          <a:p>
            <a:pPr marL="0" indent="0">
              <a:buNone/>
            </a:pPr>
            <a:r>
              <a:rPr lang="en-US" sz="2100" dirty="0">
                <a:solidFill>
                  <a:srgbClr val="93A1B3"/>
                </a:solidFill>
                <a:latin typeface="Arial" pitchFamily="34" charset="0"/>
                <a:ea typeface="Arial" pitchFamily="34" charset="-122"/>
                <a:cs typeface="Arial" pitchFamily="34" charset="-120"/>
              </a:rPr>
              <a:t>So spend more care on in-person and time-tested verification.</a:t>
            </a:r>
            <a:endParaRPr lang="en-US" sz="2100" dirty="0"/>
          </a:p>
        </p:txBody>
      </p:sp>
      <p:sp>
        <p:nvSpPr>
          <p:cNvPr id="7" name="Shape 4"/>
          <p:cNvSpPr/>
          <p:nvPr/>
        </p:nvSpPr>
        <p:spPr>
          <a:xfrm>
            <a:off x="2286000" y="3977640"/>
            <a:ext cx="2834640" cy="1371600"/>
          </a:xfrm>
          <a:prstGeom prst="roundRect">
            <a:avLst>
              <a:gd name="adj" fmla="val 6000"/>
            </a:avLst>
          </a:prstGeom>
          <a:solidFill>
            <a:srgbClr val="1A2433"/>
          </a:solidFill>
          <a:ln w="12700">
            <a:solidFill>
              <a:srgbClr val="45CDB9"/>
            </a:solidFill>
            <a:prstDash val="solid"/>
          </a:ln>
        </p:spPr>
        <p:txBody>
          <a:bodyPr/>
          <a:lstStyle/>
          <a:p>
            <a:endParaRPr lang="en-US"/>
          </a:p>
        </p:txBody>
      </p:sp>
      <p:sp>
        <p:nvSpPr>
          <p:cNvPr id="8" name="Text 5"/>
          <p:cNvSpPr/>
          <p:nvPr/>
        </p:nvSpPr>
        <p:spPr>
          <a:xfrm>
            <a:off x="2542032" y="4206240"/>
            <a:ext cx="2377440" cy="457200"/>
          </a:xfrm>
          <a:prstGeom prst="rect">
            <a:avLst/>
          </a:prstGeom>
          <a:noFill/>
          <a:ln/>
        </p:spPr>
        <p:txBody>
          <a:bodyPr wrap="square" lIns="0" tIns="0" rIns="0" bIns="0" rtlCol="0" anchor="ctr"/>
          <a:lstStyle/>
          <a:p>
            <a:pPr marL="0" indent="0">
              <a:buNone/>
            </a:pPr>
            <a:r>
              <a:rPr lang="en-US" sz="1800" b="1" dirty="0">
                <a:solidFill>
                  <a:srgbClr val="45CDB9"/>
                </a:solidFill>
                <a:latin typeface="Arial" pitchFamily="34" charset="0"/>
                <a:ea typeface="Arial" pitchFamily="34" charset="-122"/>
                <a:cs typeface="Arial" pitchFamily="34" charset="-120"/>
              </a:rPr>
              <a:t>A number/URL you already had</a:t>
            </a:r>
            <a:endParaRPr lang="en-US" sz="1800" dirty="0"/>
          </a:p>
        </p:txBody>
      </p:sp>
      <p:sp>
        <p:nvSpPr>
          <p:cNvPr id="9" name="Text 6"/>
          <p:cNvSpPr/>
          <p:nvPr/>
        </p:nvSpPr>
        <p:spPr>
          <a:xfrm>
            <a:off x="2542032" y="4663440"/>
            <a:ext cx="2377440" cy="640080"/>
          </a:xfrm>
          <a:prstGeom prst="rect">
            <a:avLst/>
          </a:prstGeom>
          <a:noFill/>
          <a:ln/>
        </p:spPr>
        <p:txBody>
          <a:bodyPr wrap="square" lIns="0" tIns="0" rIns="0" bIns="0" rtlCol="0" anchor="ctr"/>
          <a:lstStyle/>
          <a:p>
            <a:pPr marL="0" indent="0">
              <a:lnSpc>
                <a:spcPts val="1900"/>
              </a:lnSpc>
              <a:buNone/>
            </a:pPr>
            <a:r>
              <a:rPr lang="en-US" sz="1400" dirty="0">
                <a:solidFill>
                  <a:srgbClr val="93A1B3"/>
                </a:solidFill>
                <a:latin typeface="Arial" pitchFamily="34" charset="0"/>
                <a:ea typeface="Arial" pitchFamily="34" charset="-122"/>
                <a:cs typeface="Arial" pitchFamily="34" charset="-120"/>
              </a:rPr>
              <a:t>never the one in the message</a:t>
            </a:r>
            <a:endParaRPr lang="en-US" sz="1400" dirty="0"/>
          </a:p>
        </p:txBody>
      </p:sp>
      <p:sp>
        <p:nvSpPr>
          <p:cNvPr id="10" name="Shape 7"/>
          <p:cNvSpPr/>
          <p:nvPr/>
        </p:nvSpPr>
        <p:spPr>
          <a:xfrm>
            <a:off x="5303520" y="3977640"/>
            <a:ext cx="2834640" cy="1371600"/>
          </a:xfrm>
          <a:prstGeom prst="roundRect">
            <a:avLst>
              <a:gd name="adj" fmla="val 6000"/>
            </a:avLst>
          </a:prstGeom>
          <a:solidFill>
            <a:srgbClr val="1A2433"/>
          </a:solidFill>
          <a:ln w="12700">
            <a:solidFill>
              <a:srgbClr val="45CDB9"/>
            </a:solidFill>
            <a:prstDash val="solid"/>
          </a:ln>
        </p:spPr>
        <p:txBody>
          <a:bodyPr/>
          <a:lstStyle/>
          <a:p>
            <a:endParaRPr lang="en-US"/>
          </a:p>
        </p:txBody>
      </p:sp>
      <p:sp>
        <p:nvSpPr>
          <p:cNvPr id="11" name="Text 8"/>
          <p:cNvSpPr/>
          <p:nvPr/>
        </p:nvSpPr>
        <p:spPr>
          <a:xfrm>
            <a:off x="5559552" y="4206240"/>
            <a:ext cx="2377440" cy="457200"/>
          </a:xfrm>
          <a:prstGeom prst="rect">
            <a:avLst/>
          </a:prstGeom>
          <a:noFill/>
          <a:ln/>
        </p:spPr>
        <p:txBody>
          <a:bodyPr wrap="square" lIns="0" tIns="0" rIns="0" bIns="0" rtlCol="0" anchor="ctr"/>
          <a:lstStyle/>
          <a:p>
            <a:pPr marL="0" indent="0">
              <a:buNone/>
            </a:pPr>
            <a:r>
              <a:rPr lang="en-US" sz="1800" b="1" dirty="0">
                <a:solidFill>
                  <a:srgbClr val="45CDB9"/>
                </a:solidFill>
                <a:latin typeface="Arial" pitchFamily="34" charset="0"/>
                <a:ea typeface="Arial" pitchFamily="34" charset="-122"/>
                <a:cs typeface="Arial" pitchFamily="34" charset="-120"/>
              </a:rPr>
              <a:t>A passphrase</a:t>
            </a:r>
            <a:endParaRPr lang="en-US" sz="1800" dirty="0"/>
          </a:p>
        </p:txBody>
      </p:sp>
      <p:sp>
        <p:nvSpPr>
          <p:cNvPr id="12" name="Text 9"/>
          <p:cNvSpPr/>
          <p:nvPr/>
        </p:nvSpPr>
        <p:spPr>
          <a:xfrm>
            <a:off x="5559552" y="4663440"/>
            <a:ext cx="2377440" cy="640080"/>
          </a:xfrm>
          <a:prstGeom prst="rect">
            <a:avLst/>
          </a:prstGeom>
          <a:noFill/>
          <a:ln/>
        </p:spPr>
        <p:txBody>
          <a:bodyPr wrap="square" lIns="0" tIns="0" rIns="0" bIns="0" rtlCol="0" anchor="ctr"/>
          <a:lstStyle/>
          <a:p>
            <a:pPr marL="0" indent="0">
              <a:lnSpc>
                <a:spcPts val="1900"/>
              </a:lnSpc>
              <a:buNone/>
            </a:pPr>
            <a:r>
              <a:rPr lang="en-US" sz="1400" dirty="0">
                <a:solidFill>
                  <a:srgbClr val="93A1B3"/>
                </a:solidFill>
                <a:latin typeface="Arial" pitchFamily="34" charset="0"/>
                <a:ea typeface="Arial" pitchFamily="34" charset="-122"/>
                <a:cs typeface="Arial" pitchFamily="34" charset="-120"/>
              </a:rPr>
              <a:t>with the people who matter, at work and at home</a:t>
            </a:r>
            <a:endParaRPr lang="en-US" sz="1400" dirty="0"/>
          </a:p>
        </p:txBody>
      </p:sp>
      <p:sp>
        <p:nvSpPr>
          <p:cNvPr id="13" name="Shape 10"/>
          <p:cNvSpPr/>
          <p:nvPr/>
        </p:nvSpPr>
        <p:spPr>
          <a:xfrm>
            <a:off x="8321040" y="3977640"/>
            <a:ext cx="2834640" cy="1371600"/>
          </a:xfrm>
          <a:prstGeom prst="roundRect">
            <a:avLst>
              <a:gd name="adj" fmla="val 6000"/>
            </a:avLst>
          </a:prstGeom>
          <a:solidFill>
            <a:srgbClr val="1A2433"/>
          </a:solidFill>
          <a:ln w="12700">
            <a:solidFill>
              <a:srgbClr val="45CDB9"/>
            </a:solidFill>
            <a:prstDash val="solid"/>
          </a:ln>
        </p:spPr>
        <p:txBody>
          <a:bodyPr/>
          <a:lstStyle/>
          <a:p>
            <a:endParaRPr lang="en-US"/>
          </a:p>
        </p:txBody>
      </p:sp>
      <p:sp>
        <p:nvSpPr>
          <p:cNvPr id="14" name="Text 11"/>
          <p:cNvSpPr/>
          <p:nvPr/>
        </p:nvSpPr>
        <p:spPr>
          <a:xfrm>
            <a:off x="8577072" y="4206240"/>
            <a:ext cx="2377440" cy="457200"/>
          </a:xfrm>
          <a:prstGeom prst="rect">
            <a:avLst/>
          </a:prstGeom>
          <a:noFill/>
          <a:ln/>
        </p:spPr>
        <p:txBody>
          <a:bodyPr wrap="square" lIns="0" tIns="0" rIns="0" bIns="0" rtlCol="0" anchor="ctr"/>
          <a:lstStyle/>
          <a:p>
            <a:pPr marL="0" indent="0">
              <a:buNone/>
            </a:pPr>
            <a:r>
              <a:rPr lang="en-US" sz="1800" b="1" dirty="0">
                <a:solidFill>
                  <a:srgbClr val="45CDB9"/>
                </a:solidFill>
                <a:latin typeface="Arial" pitchFamily="34" charset="0"/>
                <a:ea typeface="Arial" pitchFamily="34" charset="-122"/>
                <a:cs typeface="Arial" pitchFamily="34" charset="-120"/>
              </a:rPr>
              <a:t>Walk down the corridor</a:t>
            </a:r>
            <a:endParaRPr lang="en-US" sz="1800" dirty="0"/>
          </a:p>
        </p:txBody>
      </p:sp>
      <p:sp>
        <p:nvSpPr>
          <p:cNvPr id="15" name="Text 12"/>
          <p:cNvSpPr/>
          <p:nvPr/>
        </p:nvSpPr>
        <p:spPr>
          <a:xfrm>
            <a:off x="8577072" y="4663440"/>
            <a:ext cx="2377440" cy="640080"/>
          </a:xfrm>
          <a:prstGeom prst="rect">
            <a:avLst/>
          </a:prstGeom>
          <a:noFill/>
          <a:ln/>
        </p:spPr>
        <p:txBody>
          <a:bodyPr wrap="square" lIns="0" tIns="0" rIns="0" bIns="0" rtlCol="0" anchor="ctr"/>
          <a:lstStyle/>
          <a:p>
            <a:pPr marL="0" indent="0">
              <a:lnSpc>
                <a:spcPts val="1900"/>
              </a:lnSpc>
              <a:buNone/>
            </a:pPr>
            <a:r>
              <a:rPr lang="en-US" sz="1400" dirty="0">
                <a:solidFill>
                  <a:srgbClr val="93A1B3"/>
                </a:solidFill>
                <a:latin typeface="Arial" pitchFamily="34" charset="0"/>
                <a:ea typeface="Arial" pitchFamily="34" charset="-122"/>
                <a:cs typeface="Arial" pitchFamily="34" charset="-120"/>
              </a:rPr>
              <a:t>face to face beats a face on a screen</a:t>
            </a:r>
            <a:endParaRPr lang="en-US" sz="1400" dirty="0"/>
          </a:p>
        </p:txBody>
      </p:sp>
      <p:sp>
        <p:nvSpPr>
          <p:cNvPr id="16" name="Text 13"/>
          <p:cNvSpPr/>
          <p:nvPr/>
        </p:nvSpPr>
        <p:spPr>
          <a:xfrm>
            <a:off x="2286000" y="5623560"/>
            <a:ext cx="9052560" cy="457200"/>
          </a:xfrm>
          <a:prstGeom prst="rect">
            <a:avLst/>
          </a:prstGeom>
          <a:noFill/>
          <a:ln/>
        </p:spPr>
        <p:txBody>
          <a:bodyPr wrap="square" lIns="0" tIns="0" rIns="0" bIns="0" rtlCol="0" anchor="ctr"/>
          <a:lstStyle/>
          <a:p>
            <a:pPr marL="0" indent="0">
              <a:buNone/>
            </a:pPr>
            <a:r>
              <a:rPr lang="en-US" sz="1800" i="1" dirty="0">
                <a:solidFill>
                  <a:srgbClr val="F2EFE7"/>
                </a:solidFill>
                <a:latin typeface="Arial" pitchFamily="34" charset="0"/>
                <a:ea typeface="Arial" pitchFamily="34" charset="-122"/>
                <a:cs typeface="Arial" pitchFamily="34" charset="-120"/>
              </a:rPr>
              <a:t>Those checks are not old-fashioned. They are the ones that still work.</a:t>
            </a:r>
            <a:endParaRPr lang="en-US" sz="1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70">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45CDB9"/>
                </a:solidFill>
                <a:latin typeface="Arial" pitchFamily="34" charset="0"/>
                <a:ea typeface="Arial" pitchFamily="34" charset="-122"/>
                <a:cs typeface="Arial" pitchFamily="34" charset="-120"/>
              </a:rPr>
              <a:t>TAKEAWAY 3 OF THREE</a:t>
            </a:r>
            <a:endParaRPr lang="en-US" sz="1300" dirty="0"/>
          </a:p>
        </p:txBody>
      </p:sp>
      <p:sp>
        <p:nvSpPr>
          <p:cNvPr id="4" name="Text 1"/>
          <p:cNvSpPr/>
          <p:nvPr/>
        </p:nvSpPr>
        <p:spPr>
          <a:xfrm>
            <a:off x="822960" y="1234440"/>
            <a:ext cx="1280160" cy="1371600"/>
          </a:xfrm>
          <a:prstGeom prst="rect">
            <a:avLst/>
          </a:prstGeom>
          <a:noFill/>
          <a:ln/>
        </p:spPr>
        <p:txBody>
          <a:bodyPr wrap="square" lIns="0" tIns="0" rIns="0" bIns="0" rtlCol="0" anchor="ctr"/>
          <a:lstStyle/>
          <a:p>
            <a:pPr marL="0" indent="0">
              <a:buNone/>
            </a:pPr>
            <a:r>
              <a:rPr lang="en-US" sz="8000" b="1" dirty="0">
                <a:solidFill>
                  <a:srgbClr val="45CDB9"/>
                </a:solidFill>
                <a:latin typeface="Arial" pitchFamily="34" charset="0"/>
                <a:ea typeface="Arial" pitchFamily="34" charset="-122"/>
                <a:cs typeface="Arial" pitchFamily="34" charset="-120"/>
              </a:rPr>
              <a:t>3</a:t>
            </a:r>
            <a:endParaRPr lang="en-US" sz="8000" dirty="0"/>
          </a:p>
        </p:txBody>
      </p:sp>
      <p:sp>
        <p:nvSpPr>
          <p:cNvPr id="5" name="Text 2"/>
          <p:cNvSpPr/>
          <p:nvPr/>
        </p:nvSpPr>
        <p:spPr>
          <a:xfrm>
            <a:off x="2286000" y="1371600"/>
            <a:ext cx="9052560" cy="1737360"/>
          </a:xfrm>
          <a:prstGeom prst="rect">
            <a:avLst/>
          </a:prstGeom>
          <a:noFill/>
          <a:ln/>
        </p:spPr>
        <p:txBody>
          <a:bodyPr wrap="square" lIns="0" tIns="0" rIns="0" bIns="0" rtlCol="0" anchor="ctr"/>
          <a:lstStyle/>
          <a:p>
            <a:pPr marL="0" indent="0">
              <a:lnSpc>
                <a:spcPts val="4800"/>
              </a:lnSpc>
              <a:buNone/>
            </a:pPr>
            <a:r>
              <a:rPr lang="en-US" sz="3800" b="1" dirty="0">
                <a:solidFill>
                  <a:srgbClr val="F2EFE7"/>
                </a:solidFill>
                <a:latin typeface="Arial" pitchFamily="34" charset="0"/>
                <a:ea typeface="Arial" pitchFamily="34" charset="-122"/>
                <a:cs typeface="Arial" pitchFamily="34" charset="-120"/>
              </a:rPr>
              <a:t>Use our human superpowers.</a:t>
            </a:r>
            <a:endParaRPr lang="en-US" sz="3800" dirty="0"/>
          </a:p>
        </p:txBody>
      </p:sp>
      <p:sp>
        <p:nvSpPr>
          <p:cNvPr id="6" name="Shape 3"/>
          <p:cNvSpPr/>
          <p:nvPr/>
        </p:nvSpPr>
        <p:spPr>
          <a:xfrm>
            <a:off x="2286000" y="3063240"/>
            <a:ext cx="2834640" cy="1234440"/>
          </a:xfrm>
          <a:prstGeom prst="roundRect">
            <a:avLst>
              <a:gd name="adj" fmla="val 6667"/>
            </a:avLst>
          </a:prstGeom>
          <a:solidFill>
            <a:srgbClr val="1A2433"/>
          </a:solidFill>
          <a:ln w="15875">
            <a:solidFill>
              <a:srgbClr val="45CDB9"/>
            </a:solidFill>
            <a:prstDash val="solid"/>
          </a:ln>
        </p:spPr>
        <p:txBody>
          <a:bodyPr/>
          <a:lstStyle/>
          <a:p>
            <a:endParaRPr lang="en-US"/>
          </a:p>
        </p:txBody>
      </p:sp>
      <p:sp>
        <p:nvSpPr>
          <p:cNvPr id="7" name="Text 4"/>
          <p:cNvSpPr/>
          <p:nvPr/>
        </p:nvSpPr>
        <p:spPr>
          <a:xfrm>
            <a:off x="2542032" y="3291840"/>
            <a:ext cx="2377440" cy="457200"/>
          </a:xfrm>
          <a:prstGeom prst="rect">
            <a:avLst/>
          </a:prstGeom>
          <a:noFill/>
          <a:ln/>
        </p:spPr>
        <p:txBody>
          <a:bodyPr wrap="square" lIns="0" tIns="0" rIns="0" bIns="0" rtlCol="0" anchor="ctr"/>
          <a:lstStyle/>
          <a:p>
            <a:pPr marL="0" indent="0">
              <a:buNone/>
            </a:pPr>
            <a:r>
              <a:rPr lang="en-US" sz="2200" b="1" dirty="0">
                <a:solidFill>
                  <a:srgbClr val="45CDB9"/>
                </a:solidFill>
                <a:latin typeface="Arial" pitchFamily="34" charset="0"/>
                <a:ea typeface="Arial" pitchFamily="34" charset="-122"/>
                <a:cs typeface="Arial" pitchFamily="34" charset="-120"/>
              </a:rPr>
              <a:t>Judgment</a:t>
            </a:r>
            <a:endParaRPr lang="en-US" sz="2200" dirty="0"/>
          </a:p>
        </p:txBody>
      </p:sp>
      <p:sp>
        <p:nvSpPr>
          <p:cNvPr id="8" name="Text 5"/>
          <p:cNvSpPr/>
          <p:nvPr/>
        </p:nvSpPr>
        <p:spPr>
          <a:xfrm>
            <a:off x="2542032" y="3749040"/>
            <a:ext cx="2377440" cy="457200"/>
          </a:xfrm>
          <a:prstGeom prst="rect">
            <a:avLst/>
          </a:prstGeom>
          <a:noFill/>
          <a:ln/>
        </p:spPr>
        <p:txBody>
          <a:bodyPr wrap="square" lIns="0" tIns="0" rIns="0" bIns="0" rtlCol="0" anchor="ctr"/>
          <a:lstStyle/>
          <a:p>
            <a:pPr marL="0" indent="0">
              <a:buNone/>
            </a:pPr>
            <a:r>
              <a:rPr lang="en-US" sz="1400" dirty="0">
                <a:solidFill>
                  <a:srgbClr val="93A1B3"/>
                </a:solidFill>
                <a:latin typeface="Arial" pitchFamily="34" charset="0"/>
                <a:ea typeface="Arial" pitchFamily="34" charset="-122"/>
                <a:cs typeface="Arial" pitchFamily="34" charset="-120"/>
              </a:rPr>
              <a:t>they cannot answer for anything</a:t>
            </a:r>
            <a:endParaRPr lang="en-US" sz="1400" dirty="0"/>
          </a:p>
        </p:txBody>
      </p:sp>
      <p:sp>
        <p:nvSpPr>
          <p:cNvPr id="9" name="Shape 6"/>
          <p:cNvSpPr/>
          <p:nvPr/>
        </p:nvSpPr>
        <p:spPr>
          <a:xfrm>
            <a:off x="5303520" y="3063240"/>
            <a:ext cx="2834640" cy="1234440"/>
          </a:xfrm>
          <a:prstGeom prst="roundRect">
            <a:avLst>
              <a:gd name="adj" fmla="val 6667"/>
            </a:avLst>
          </a:prstGeom>
          <a:solidFill>
            <a:srgbClr val="1A2433"/>
          </a:solidFill>
          <a:ln w="15875">
            <a:solidFill>
              <a:srgbClr val="45CDB9"/>
            </a:solidFill>
            <a:prstDash val="solid"/>
          </a:ln>
        </p:spPr>
        <p:txBody>
          <a:bodyPr/>
          <a:lstStyle/>
          <a:p>
            <a:endParaRPr lang="en-US"/>
          </a:p>
        </p:txBody>
      </p:sp>
      <p:sp>
        <p:nvSpPr>
          <p:cNvPr id="10" name="Text 7"/>
          <p:cNvSpPr/>
          <p:nvPr/>
        </p:nvSpPr>
        <p:spPr>
          <a:xfrm>
            <a:off x="5559552" y="3291840"/>
            <a:ext cx="2377440" cy="457200"/>
          </a:xfrm>
          <a:prstGeom prst="rect">
            <a:avLst/>
          </a:prstGeom>
          <a:noFill/>
          <a:ln/>
        </p:spPr>
        <p:txBody>
          <a:bodyPr wrap="square" lIns="0" tIns="0" rIns="0" bIns="0" rtlCol="0" anchor="ctr"/>
          <a:lstStyle/>
          <a:p>
            <a:pPr marL="0" indent="0">
              <a:buNone/>
            </a:pPr>
            <a:r>
              <a:rPr lang="en-US" sz="2200" b="1" dirty="0">
                <a:solidFill>
                  <a:srgbClr val="45CDB9"/>
                </a:solidFill>
                <a:latin typeface="Arial" pitchFamily="34" charset="0"/>
                <a:ea typeface="Arial" pitchFamily="34" charset="-122"/>
                <a:cs typeface="Arial" pitchFamily="34" charset="-120"/>
              </a:rPr>
              <a:t>Community</a:t>
            </a:r>
            <a:endParaRPr lang="en-US" sz="2200" dirty="0"/>
          </a:p>
        </p:txBody>
      </p:sp>
      <p:sp>
        <p:nvSpPr>
          <p:cNvPr id="11" name="Text 8"/>
          <p:cNvSpPr/>
          <p:nvPr/>
        </p:nvSpPr>
        <p:spPr>
          <a:xfrm>
            <a:off x="5559552" y="3749040"/>
            <a:ext cx="2377440" cy="457200"/>
          </a:xfrm>
          <a:prstGeom prst="rect">
            <a:avLst/>
          </a:prstGeom>
          <a:noFill/>
          <a:ln/>
        </p:spPr>
        <p:txBody>
          <a:bodyPr wrap="square" lIns="0" tIns="0" rIns="0" bIns="0" rtlCol="0" anchor="ctr"/>
          <a:lstStyle/>
          <a:p>
            <a:pPr marL="0" indent="0">
              <a:buNone/>
            </a:pPr>
            <a:r>
              <a:rPr lang="en-US" sz="1400" dirty="0">
                <a:solidFill>
                  <a:srgbClr val="93A1B3"/>
                </a:solidFill>
                <a:latin typeface="Arial" pitchFamily="34" charset="0"/>
                <a:ea typeface="Arial" pitchFamily="34" charset="-122"/>
                <a:cs typeface="Arial" pitchFamily="34" charset="-120"/>
              </a:rPr>
              <a:t>they cannot want anything</a:t>
            </a:r>
            <a:endParaRPr lang="en-US" sz="1400" dirty="0"/>
          </a:p>
        </p:txBody>
      </p:sp>
      <p:sp>
        <p:nvSpPr>
          <p:cNvPr id="12" name="Shape 9"/>
          <p:cNvSpPr/>
          <p:nvPr/>
        </p:nvSpPr>
        <p:spPr>
          <a:xfrm>
            <a:off x="8321040" y="3063240"/>
            <a:ext cx="2834640" cy="1234440"/>
          </a:xfrm>
          <a:prstGeom prst="roundRect">
            <a:avLst>
              <a:gd name="adj" fmla="val 6667"/>
            </a:avLst>
          </a:prstGeom>
          <a:solidFill>
            <a:srgbClr val="1A2433"/>
          </a:solidFill>
          <a:ln w="15875">
            <a:solidFill>
              <a:srgbClr val="45CDB9"/>
            </a:solidFill>
            <a:prstDash val="solid"/>
          </a:ln>
        </p:spPr>
        <p:txBody>
          <a:bodyPr/>
          <a:lstStyle/>
          <a:p>
            <a:endParaRPr lang="en-US"/>
          </a:p>
        </p:txBody>
      </p:sp>
      <p:sp>
        <p:nvSpPr>
          <p:cNvPr id="13" name="Text 10"/>
          <p:cNvSpPr/>
          <p:nvPr/>
        </p:nvSpPr>
        <p:spPr>
          <a:xfrm>
            <a:off x="8577072" y="3291840"/>
            <a:ext cx="2377440" cy="457200"/>
          </a:xfrm>
          <a:prstGeom prst="rect">
            <a:avLst/>
          </a:prstGeom>
          <a:noFill/>
          <a:ln/>
        </p:spPr>
        <p:txBody>
          <a:bodyPr wrap="square" lIns="0" tIns="0" rIns="0" bIns="0" rtlCol="0" anchor="ctr"/>
          <a:lstStyle/>
          <a:p>
            <a:pPr marL="0" indent="0">
              <a:buNone/>
            </a:pPr>
            <a:r>
              <a:rPr lang="en-US" sz="2200" b="1" dirty="0">
                <a:solidFill>
                  <a:srgbClr val="45CDB9"/>
                </a:solidFill>
                <a:latin typeface="Arial" pitchFamily="34" charset="0"/>
                <a:ea typeface="Arial" pitchFamily="34" charset="-122"/>
                <a:cs typeface="Arial" pitchFamily="34" charset="-120"/>
              </a:rPr>
              <a:t>Collaboration</a:t>
            </a:r>
            <a:endParaRPr lang="en-US" sz="2200" dirty="0"/>
          </a:p>
        </p:txBody>
      </p:sp>
      <p:sp>
        <p:nvSpPr>
          <p:cNvPr id="14" name="Text 11"/>
          <p:cNvSpPr/>
          <p:nvPr/>
        </p:nvSpPr>
        <p:spPr>
          <a:xfrm>
            <a:off x="8577072" y="3749040"/>
            <a:ext cx="2377440" cy="457200"/>
          </a:xfrm>
          <a:prstGeom prst="rect">
            <a:avLst/>
          </a:prstGeom>
          <a:noFill/>
          <a:ln/>
        </p:spPr>
        <p:txBody>
          <a:bodyPr wrap="square" lIns="0" tIns="0" rIns="0" bIns="0" rtlCol="0" anchor="ctr"/>
          <a:lstStyle/>
          <a:p>
            <a:pPr marL="0" indent="0">
              <a:buNone/>
            </a:pPr>
            <a:r>
              <a:rPr lang="en-US" sz="1400" dirty="0">
                <a:solidFill>
                  <a:srgbClr val="93A1B3"/>
                </a:solidFill>
                <a:latin typeface="Arial" pitchFamily="34" charset="0"/>
                <a:ea typeface="Arial" pitchFamily="34" charset="-122"/>
                <a:cs typeface="Arial" pitchFamily="34" charset="-120"/>
              </a:rPr>
              <a:t>they cannot invent anything</a:t>
            </a:r>
            <a:endParaRPr lang="en-US" sz="1400" dirty="0"/>
          </a:p>
        </p:txBody>
      </p:sp>
      <p:sp>
        <p:nvSpPr>
          <p:cNvPr id="15" name="Shape 12"/>
          <p:cNvSpPr/>
          <p:nvPr/>
        </p:nvSpPr>
        <p:spPr>
          <a:xfrm>
            <a:off x="2286000" y="4526280"/>
            <a:ext cx="9052560" cy="1051560"/>
          </a:xfrm>
          <a:prstGeom prst="roundRect">
            <a:avLst>
              <a:gd name="adj" fmla="val 7826"/>
            </a:avLst>
          </a:prstGeom>
          <a:solidFill>
            <a:srgbClr val="1A2433"/>
          </a:solidFill>
          <a:ln w="15875">
            <a:solidFill>
              <a:srgbClr val="45CDB9"/>
            </a:solidFill>
            <a:prstDash val="solid"/>
          </a:ln>
        </p:spPr>
        <p:txBody>
          <a:bodyPr/>
          <a:lstStyle/>
          <a:p>
            <a:endParaRPr lang="en-US"/>
          </a:p>
        </p:txBody>
      </p:sp>
      <p:sp>
        <p:nvSpPr>
          <p:cNvPr id="16" name="Text 13"/>
          <p:cNvSpPr/>
          <p:nvPr/>
        </p:nvSpPr>
        <p:spPr>
          <a:xfrm>
            <a:off x="2651760" y="4526280"/>
            <a:ext cx="8321040" cy="1051560"/>
          </a:xfrm>
          <a:prstGeom prst="rect">
            <a:avLst/>
          </a:prstGeom>
          <a:noFill/>
          <a:ln/>
        </p:spPr>
        <p:txBody>
          <a:bodyPr wrap="square" lIns="0" tIns="0" rIns="0" bIns="0" rtlCol="0" anchor="ctr"/>
          <a:lstStyle/>
          <a:p>
            <a:pPr marL="0" indent="0">
              <a:lnSpc>
                <a:spcPts val="2800"/>
              </a:lnSpc>
              <a:buNone/>
            </a:pPr>
            <a:r>
              <a:rPr lang="en-US" sz="2100" dirty="0">
                <a:solidFill>
                  <a:srgbClr val="F2EFE7"/>
                </a:solidFill>
                <a:latin typeface="Arial" pitchFamily="34" charset="0"/>
                <a:ea typeface="Arial" pitchFamily="34" charset="-122"/>
                <a:cs typeface="Arial" pitchFamily="34" charset="-120"/>
              </a:rPr>
              <a:t>Reach out to your sector and your community. </a:t>
            </a:r>
            <a:r>
              <a:rPr lang="en-US" sz="2100" b="1" dirty="0">
                <a:solidFill>
                  <a:srgbClr val="45CDB9"/>
                </a:solidFill>
                <a:latin typeface="Arial" pitchFamily="34" charset="0"/>
                <a:ea typeface="Arial" pitchFamily="34" charset="-122"/>
                <a:cs typeface="Arial" pitchFamily="34" charset="-120"/>
              </a:rPr>
              <a:t>Build collective defence, and drive down the risk and the cost at the same time.</a:t>
            </a:r>
            <a:endParaRPr lang="en-US" sz="2100" dirty="0"/>
          </a:p>
        </p:txBody>
      </p:sp>
      <p:sp>
        <p:nvSpPr>
          <p:cNvPr id="17" name="Text 14"/>
          <p:cNvSpPr/>
          <p:nvPr/>
        </p:nvSpPr>
        <p:spPr>
          <a:xfrm>
            <a:off x="2286000" y="5806440"/>
            <a:ext cx="9052560" cy="365760"/>
          </a:xfrm>
          <a:prstGeom prst="rect">
            <a:avLst/>
          </a:prstGeom>
          <a:noFill/>
          <a:ln/>
        </p:spPr>
        <p:txBody>
          <a:bodyPr wrap="square" lIns="0" tIns="0" rIns="0" bIns="0" rtlCol="0" anchor="ctr"/>
          <a:lstStyle/>
          <a:p>
            <a:pPr marL="0" indent="0">
              <a:buNone/>
            </a:pPr>
            <a:r>
              <a:rPr lang="en-US" sz="1500" b="1" dirty="0">
                <a:solidFill>
                  <a:srgbClr val="45CDB9"/>
                </a:solidFill>
                <a:latin typeface="Arial" pitchFamily="34" charset="0"/>
                <a:ea typeface="Arial" pitchFamily="34" charset="-122"/>
                <a:cs typeface="Arial" pitchFamily="34" charset="-120"/>
              </a:rPr>
              <a:t>charlesherring.com</a:t>
            </a:r>
            <a:r>
              <a:rPr lang="en-US" sz="1500" dirty="0">
                <a:solidFill>
                  <a:srgbClr val="93A1B3"/>
                </a:solidFill>
                <a:latin typeface="Arial" pitchFamily="34" charset="0"/>
                <a:ea typeface="Arial" pitchFamily="34" charset="-122"/>
                <a:cs typeface="Arial" pitchFamily="34" charset="-120"/>
              </a:rPr>
              <a:t>     #TechSummit26</a:t>
            </a:r>
            <a:endParaRPr lang="en-US" sz="15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71">
    <p:spTree>
      <p:nvGrpSpPr>
        <p:cNvPr id="1" name=""/>
        <p:cNvGrpSpPr/>
        <p:nvPr/>
      </p:nvGrpSpPr>
      <p:grpSpPr>
        <a:xfrm>
          <a:off x="0" y="0"/>
          <a:ext cx="0" cy="0"/>
          <a:chOff x="0" y="0"/>
          <a:chExt cx="0" cy="0"/>
        </a:xfrm>
      </p:grpSpPr>
      <p:sp>
        <p:nvSpPr>
          <p:cNvPr id="3" name="Text 0"/>
          <p:cNvSpPr/>
          <p:nvPr/>
        </p:nvSpPr>
        <p:spPr>
          <a:xfrm>
            <a:off x="822960" y="685800"/>
            <a:ext cx="10515600" cy="1005840"/>
          </a:xfrm>
          <a:prstGeom prst="rect">
            <a:avLst/>
          </a:prstGeom>
          <a:noFill/>
          <a:ln/>
        </p:spPr>
        <p:txBody>
          <a:bodyPr wrap="square" lIns="0" tIns="0" rIns="0" bIns="0" rtlCol="0" anchor="ctr"/>
          <a:lstStyle/>
          <a:p>
            <a:pPr marL="0" indent="0" algn="ctr">
              <a:buNone/>
            </a:pPr>
            <a:r>
              <a:rPr lang="en-US" sz="5000" b="1" dirty="0">
                <a:solidFill>
                  <a:srgbClr val="F2EFE7"/>
                </a:solidFill>
                <a:latin typeface="Arial" pitchFamily="34" charset="0"/>
                <a:ea typeface="Arial" pitchFamily="34" charset="-122"/>
                <a:cs typeface="Arial" pitchFamily="34" charset="-120"/>
              </a:rPr>
              <a:t>Questions?</a:t>
            </a:r>
            <a:endParaRPr lang="en-US" sz="5000" dirty="0"/>
          </a:p>
        </p:txBody>
      </p:sp>
      <p:sp>
        <p:nvSpPr>
          <p:cNvPr id="4" name="Shape 1"/>
          <p:cNvSpPr/>
          <p:nvPr/>
        </p:nvSpPr>
        <p:spPr>
          <a:xfrm>
            <a:off x="5858104" y="1828800"/>
            <a:ext cx="146304" cy="146304"/>
          </a:xfrm>
          <a:prstGeom prst="ellipse">
            <a:avLst/>
          </a:prstGeom>
          <a:solidFill>
            <a:srgbClr val="45CDB9"/>
          </a:solidFill>
          <a:ln/>
        </p:spPr>
        <p:txBody>
          <a:bodyPr/>
          <a:lstStyle/>
          <a:p>
            <a:endParaRPr lang="en-US"/>
          </a:p>
        </p:txBody>
      </p:sp>
      <p:sp>
        <p:nvSpPr>
          <p:cNvPr id="5" name="Shape 2"/>
          <p:cNvSpPr/>
          <p:nvPr/>
        </p:nvSpPr>
        <p:spPr>
          <a:xfrm>
            <a:off x="6187288" y="1828800"/>
            <a:ext cx="146304" cy="146304"/>
          </a:xfrm>
          <a:prstGeom prst="ellipse">
            <a:avLst/>
          </a:prstGeom>
          <a:solidFill>
            <a:srgbClr val="F2B360"/>
          </a:solidFill>
          <a:ln/>
        </p:spPr>
        <p:txBody>
          <a:bodyPr/>
          <a:lstStyle/>
          <a:p>
            <a:endParaRPr lang="en-US"/>
          </a:p>
        </p:txBody>
      </p:sp>
      <p:sp>
        <p:nvSpPr>
          <p:cNvPr id="6" name="Shape 3"/>
          <p:cNvSpPr/>
          <p:nvPr/>
        </p:nvSpPr>
        <p:spPr>
          <a:xfrm>
            <a:off x="1325880" y="2194560"/>
            <a:ext cx="2743200" cy="1737360"/>
          </a:xfrm>
          <a:prstGeom prst="roundRect">
            <a:avLst>
              <a:gd name="adj" fmla="val 4737"/>
            </a:avLst>
          </a:prstGeom>
          <a:solidFill>
            <a:srgbClr val="1A2433"/>
          </a:solidFill>
          <a:ln/>
        </p:spPr>
        <p:txBody>
          <a:bodyPr/>
          <a:lstStyle/>
          <a:p>
            <a:endParaRPr lang="en-US"/>
          </a:p>
        </p:txBody>
      </p:sp>
      <p:pic>
        <p:nvPicPr>
          <p:cNvPr id="7" name="Image 0" descr="/home/claude/img/image2.jpg"/>
          <p:cNvPicPr>
            <a:picLocks noChangeAspect="1"/>
          </p:cNvPicPr>
          <p:nvPr/>
        </p:nvPicPr>
        <p:blipFill>
          <a:blip r:embed="rId3"/>
          <a:srcRect/>
          <a:stretch/>
        </p:blipFill>
        <p:spPr>
          <a:xfrm>
            <a:off x="1417320" y="2286000"/>
            <a:ext cx="2560320" cy="1234440"/>
          </a:xfrm>
          <a:prstGeom prst="rect">
            <a:avLst/>
          </a:prstGeom>
        </p:spPr>
      </p:pic>
      <p:sp>
        <p:nvSpPr>
          <p:cNvPr id="8" name="Text 4"/>
          <p:cNvSpPr/>
          <p:nvPr/>
        </p:nvSpPr>
        <p:spPr>
          <a:xfrm>
            <a:off x="1417320" y="3584448"/>
            <a:ext cx="2560320" cy="320040"/>
          </a:xfrm>
          <a:prstGeom prst="rect">
            <a:avLst/>
          </a:prstGeom>
          <a:noFill/>
          <a:ln/>
        </p:spPr>
        <p:txBody>
          <a:bodyPr wrap="square" lIns="0" tIns="0" rIns="0" bIns="0" rtlCol="0" anchor="ctr"/>
          <a:lstStyle/>
          <a:p>
            <a:pPr marL="0" indent="0" algn="ctr">
              <a:buNone/>
            </a:pPr>
            <a:r>
              <a:rPr lang="en-US" sz="1400" dirty="0">
                <a:solidFill>
                  <a:srgbClr val="93A1B3"/>
                </a:solidFill>
                <a:latin typeface="Arial" pitchFamily="34" charset="0"/>
                <a:ea typeface="Arial" pitchFamily="34" charset="-122"/>
                <a:cs typeface="Arial" pitchFamily="34" charset="-120"/>
              </a:rPr>
              <a:t>Counting</a:t>
            </a:r>
            <a:endParaRPr lang="en-US" sz="1400" dirty="0"/>
          </a:p>
        </p:txBody>
      </p:sp>
      <p:sp>
        <p:nvSpPr>
          <p:cNvPr id="9" name="Shape 5"/>
          <p:cNvSpPr/>
          <p:nvPr/>
        </p:nvSpPr>
        <p:spPr>
          <a:xfrm>
            <a:off x="4526280" y="2194560"/>
            <a:ext cx="2743200" cy="1737360"/>
          </a:xfrm>
          <a:prstGeom prst="roundRect">
            <a:avLst>
              <a:gd name="adj" fmla="val 4737"/>
            </a:avLst>
          </a:prstGeom>
          <a:solidFill>
            <a:srgbClr val="1A2433"/>
          </a:solidFill>
          <a:ln/>
        </p:spPr>
        <p:txBody>
          <a:bodyPr/>
          <a:lstStyle/>
          <a:p>
            <a:endParaRPr lang="en-US"/>
          </a:p>
        </p:txBody>
      </p:sp>
      <p:pic>
        <p:nvPicPr>
          <p:cNvPr id="10" name="Image 1" descr="/home/claude/img/image8.jpg"/>
          <p:cNvPicPr>
            <a:picLocks noChangeAspect="1"/>
          </p:cNvPicPr>
          <p:nvPr/>
        </p:nvPicPr>
        <p:blipFill>
          <a:blip r:embed="rId4"/>
          <a:srcRect/>
          <a:stretch/>
        </p:blipFill>
        <p:spPr>
          <a:xfrm>
            <a:off x="4617720" y="2286000"/>
            <a:ext cx="2560320" cy="1234440"/>
          </a:xfrm>
          <a:prstGeom prst="rect">
            <a:avLst/>
          </a:prstGeom>
        </p:spPr>
      </p:pic>
      <p:sp>
        <p:nvSpPr>
          <p:cNvPr id="11" name="Text 6"/>
          <p:cNvSpPr/>
          <p:nvPr/>
        </p:nvSpPr>
        <p:spPr>
          <a:xfrm>
            <a:off x="4617720" y="3584448"/>
            <a:ext cx="2560320" cy="320040"/>
          </a:xfrm>
          <a:prstGeom prst="rect">
            <a:avLst/>
          </a:prstGeom>
          <a:noFill/>
          <a:ln/>
        </p:spPr>
        <p:txBody>
          <a:bodyPr wrap="square" lIns="0" tIns="0" rIns="0" bIns="0" rtlCol="0" anchor="ctr"/>
          <a:lstStyle/>
          <a:p>
            <a:pPr marL="0" indent="0" algn="ctr">
              <a:buNone/>
            </a:pPr>
            <a:r>
              <a:rPr lang="en-US" sz="1400" dirty="0">
                <a:solidFill>
                  <a:srgbClr val="93A1B3"/>
                </a:solidFill>
                <a:latin typeface="Arial" pitchFamily="34" charset="0"/>
                <a:ea typeface="Arial" pitchFamily="34" charset="-122"/>
                <a:cs typeface="Arial" pitchFamily="34" charset="-120"/>
              </a:rPr>
              <a:t>Imagining</a:t>
            </a:r>
            <a:endParaRPr lang="en-US" sz="1400" dirty="0"/>
          </a:p>
        </p:txBody>
      </p:sp>
      <p:sp>
        <p:nvSpPr>
          <p:cNvPr id="12" name="Shape 7"/>
          <p:cNvSpPr/>
          <p:nvPr/>
        </p:nvSpPr>
        <p:spPr>
          <a:xfrm>
            <a:off x="7726680" y="2194560"/>
            <a:ext cx="2743200" cy="1737360"/>
          </a:xfrm>
          <a:prstGeom prst="roundRect">
            <a:avLst>
              <a:gd name="adj" fmla="val 4737"/>
            </a:avLst>
          </a:prstGeom>
          <a:solidFill>
            <a:srgbClr val="1A2433"/>
          </a:solidFill>
          <a:ln/>
        </p:spPr>
        <p:txBody>
          <a:bodyPr/>
          <a:lstStyle/>
          <a:p>
            <a:endParaRPr lang="en-US"/>
          </a:p>
        </p:txBody>
      </p:sp>
      <p:pic>
        <p:nvPicPr>
          <p:cNvPr id="13" name="Image 2" descr="/home/claude/img/image11.jpg"/>
          <p:cNvPicPr>
            <a:picLocks noChangeAspect="1"/>
          </p:cNvPicPr>
          <p:nvPr/>
        </p:nvPicPr>
        <p:blipFill>
          <a:blip r:embed="rId5"/>
          <a:srcRect/>
          <a:stretch/>
        </p:blipFill>
        <p:spPr>
          <a:xfrm>
            <a:off x="7818120" y="2286000"/>
            <a:ext cx="2560320" cy="1234440"/>
          </a:xfrm>
          <a:prstGeom prst="rect">
            <a:avLst/>
          </a:prstGeom>
        </p:spPr>
      </p:pic>
      <p:sp>
        <p:nvSpPr>
          <p:cNvPr id="14" name="Text 8"/>
          <p:cNvSpPr/>
          <p:nvPr/>
        </p:nvSpPr>
        <p:spPr>
          <a:xfrm>
            <a:off x="7818120" y="3584448"/>
            <a:ext cx="2560320" cy="320040"/>
          </a:xfrm>
          <a:prstGeom prst="rect">
            <a:avLst/>
          </a:prstGeom>
          <a:noFill/>
          <a:ln/>
        </p:spPr>
        <p:txBody>
          <a:bodyPr wrap="square" lIns="0" tIns="0" rIns="0" bIns="0" rtlCol="0" anchor="ctr"/>
          <a:lstStyle/>
          <a:p>
            <a:pPr marL="0" indent="0" algn="ctr">
              <a:buNone/>
            </a:pPr>
            <a:r>
              <a:rPr lang="en-US" sz="1400" dirty="0">
                <a:solidFill>
                  <a:srgbClr val="93A1B3"/>
                </a:solidFill>
                <a:latin typeface="Arial" pitchFamily="34" charset="0"/>
                <a:ea typeface="Arial" pitchFamily="34" charset="-122"/>
                <a:cs typeface="Arial" pitchFamily="34" charset="-120"/>
              </a:rPr>
              <a:t>LCDR Data</a:t>
            </a:r>
            <a:endParaRPr lang="en-US" sz="1400" dirty="0"/>
          </a:p>
        </p:txBody>
      </p:sp>
      <p:sp>
        <p:nvSpPr>
          <p:cNvPr id="15" name="Shape 9"/>
          <p:cNvSpPr/>
          <p:nvPr/>
        </p:nvSpPr>
        <p:spPr>
          <a:xfrm>
            <a:off x="1325880" y="4160520"/>
            <a:ext cx="2743200" cy="1737360"/>
          </a:xfrm>
          <a:prstGeom prst="roundRect">
            <a:avLst>
              <a:gd name="adj" fmla="val 4737"/>
            </a:avLst>
          </a:prstGeom>
          <a:solidFill>
            <a:srgbClr val="1A2433"/>
          </a:solidFill>
          <a:ln/>
        </p:spPr>
        <p:txBody>
          <a:bodyPr/>
          <a:lstStyle/>
          <a:p>
            <a:endParaRPr lang="en-US"/>
          </a:p>
        </p:txBody>
      </p:sp>
      <p:pic>
        <p:nvPicPr>
          <p:cNvPr id="16" name="Image 3" descr="/home/claude/img/image18.jpg"/>
          <p:cNvPicPr>
            <a:picLocks noChangeAspect="1"/>
          </p:cNvPicPr>
          <p:nvPr/>
        </p:nvPicPr>
        <p:blipFill>
          <a:blip r:embed="rId6"/>
          <a:srcRect/>
          <a:stretch/>
        </p:blipFill>
        <p:spPr>
          <a:xfrm>
            <a:off x="1417320" y="4251960"/>
            <a:ext cx="2560320" cy="1234440"/>
          </a:xfrm>
          <a:prstGeom prst="rect">
            <a:avLst/>
          </a:prstGeom>
        </p:spPr>
      </p:pic>
      <p:sp>
        <p:nvSpPr>
          <p:cNvPr id="17" name="Text 10"/>
          <p:cNvSpPr/>
          <p:nvPr/>
        </p:nvSpPr>
        <p:spPr>
          <a:xfrm>
            <a:off x="1417320" y="5550408"/>
            <a:ext cx="2560320" cy="320040"/>
          </a:xfrm>
          <a:prstGeom prst="rect">
            <a:avLst/>
          </a:prstGeom>
          <a:noFill/>
          <a:ln/>
        </p:spPr>
        <p:txBody>
          <a:bodyPr wrap="square" lIns="0" tIns="0" rIns="0" bIns="0" rtlCol="0" anchor="ctr"/>
          <a:lstStyle/>
          <a:p>
            <a:pPr marL="0" indent="0" algn="ctr">
              <a:buNone/>
            </a:pPr>
            <a:r>
              <a:rPr lang="en-US" sz="1400" dirty="0">
                <a:solidFill>
                  <a:srgbClr val="93A1B3"/>
                </a:solidFill>
                <a:latin typeface="Arial" pitchFamily="34" charset="0"/>
                <a:ea typeface="Arial" pitchFamily="34" charset="-122"/>
                <a:cs typeface="Arial" pitchFamily="34" charset="-120"/>
              </a:rPr>
              <a:t>The black hat</a:t>
            </a:r>
            <a:endParaRPr lang="en-US" sz="1400" dirty="0"/>
          </a:p>
        </p:txBody>
      </p:sp>
      <p:sp>
        <p:nvSpPr>
          <p:cNvPr id="18" name="Shape 11"/>
          <p:cNvSpPr/>
          <p:nvPr/>
        </p:nvSpPr>
        <p:spPr>
          <a:xfrm>
            <a:off x="4526280" y="4160520"/>
            <a:ext cx="2743200" cy="1737360"/>
          </a:xfrm>
          <a:prstGeom prst="roundRect">
            <a:avLst>
              <a:gd name="adj" fmla="val 4737"/>
            </a:avLst>
          </a:prstGeom>
          <a:solidFill>
            <a:srgbClr val="1A2433"/>
          </a:solidFill>
          <a:ln/>
        </p:spPr>
        <p:txBody>
          <a:bodyPr/>
          <a:lstStyle/>
          <a:p>
            <a:endParaRPr lang="en-US"/>
          </a:p>
        </p:txBody>
      </p:sp>
      <p:pic>
        <p:nvPicPr>
          <p:cNvPr id="19" name="Image 4" descr="/home/claude/img/image21.jpg"/>
          <p:cNvPicPr>
            <a:picLocks noChangeAspect="1"/>
          </p:cNvPicPr>
          <p:nvPr/>
        </p:nvPicPr>
        <p:blipFill>
          <a:blip r:embed="rId7"/>
          <a:srcRect/>
          <a:stretch/>
        </p:blipFill>
        <p:spPr>
          <a:xfrm>
            <a:off x="4617720" y="4251960"/>
            <a:ext cx="2560320" cy="1234440"/>
          </a:xfrm>
          <a:prstGeom prst="rect">
            <a:avLst/>
          </a:prstGeom>
        </p:spPr>
      </p:pic>
      <p:sp>
        <p:nvSpPr>
          <p:cNvPr id="20" name="Text 12"/>
          <p:cNvSpPr/>
          <p:nvPr/>
        </p:nvSpPr>
        <p:spPr>
          <a:xfrm>
            <a:off x="4617720" y="5550408"/>
            <a:ext cx="2560320" cy="320040"/>
          </a:xfrm>
          <a:prstGeom prst="rect">
            <a:avLst/>
          </a:prstGeom>
          <a:noFill/>
          <a:ln/>
        </p:spPr>
        <p:txBody>
          <a:bodyPr wrap="square" lIns="0" tIns="0" rIns="0" bIns="0" rtlCol="0" anchor="ctr"/>
          <a:lstStyle/>
          <a:p>
            <a:pPr marL="0" indent="0" algn="ctr">
              <a:buNone/>
            </a:pPr>
            <a:r>
              <a:rPr lang="en-US" sz="1400" dirty="0">
                <a:solidFill>
                  <a:srgbClr val="93A1B3"/>
                </a:solidFill>
                <a:latin typeface="Arial" pitchFamily="34" charset="0"/>
                <a:ea typeface="Arial" pitchFamily="34" charset="-122"/>
                <a:cs typeface="Arial" pitchFamily="34" charset="-120"/>
              </a:rPr>
              <a:t>Blaster &amp; Sasser</a:t>
            </a:r>
            <a:endParaRPr lang="en-US" sz="1400" dirty="0"/>
          </a:p>
        </p:txBody>
      </p:sp>
      <p:sp>
        <p:nvSpPr>
          <p:cNvPr id="21" name="Shape 13"/>
          <p:cNvSpPr/>
          <p:nvPr/>
        </p:nvSpPr>
        <p:spPr>
          <a:xfrm>
            <a:off x="7726680" y="4160520"/>
            <a:ext cx="2743200" cy="1737360"/>
          </a:xfrm>
          <a:prstGeom prst="roundRect">
            <a:avLst>
              <a:gd name="adj" fmla="val 4737"/>
            </a:avLst>
          </a:prstGeom>
          <a:solidFill>
            <a:srgbClr val="1A2433"/>
          </a:solidFill>
          <a:ln/>
        </p:spPr>
        <p:txBody>
          <a:bodyPr/>
          <a:lstStyle/>
          <a:p>
            <a:endParaRPr lang="en-US"/>
          </a:p>
        </p:txBody>
      </p:sp>
      <p:pic>
        <p:nvPicPr>
          <p:cNvPr id="22" name="Image 5" descr="/home/claude/img/image30.jpg"/>
          <p:cNvPicPr>
            <a:picLocks noChangeAspect="1"/>
          </p:cNvPicPr>
          <p:nvPr/>
        </p:nvPicPr>
        <p:blipFill>
          <a:blip r:embed="rId8"/>
          <a:srcRect/>
          <a:stretch/>
        </p:blipFill>
        <p:spPr>
          <a:xfrm>
            <a:off x="7818120" y="4251960"/>
            <a:ext cx="2560320" cy="1234440"/>
          </a:xfrm>
          <a:prstGeom prst="rect">
            <a:avLst/>
          </a:prstGeom>
        </p:spPr>
      </p:pic>
      <p:sp>
        <p:nvSpPr>
          <p:cNvPr id="23" name="Text 14"/>
          <p:cNvSpPr/>
          <p:nvPr/>
        </p:nvSpPr>
        <p:spPr>
          <a:xfrm>
            <a:off x="7818120" y="5550408"/>
            <a:ext cx="2560320" cy="320040"/>
          </a:xfrm>
          <a:prstGeom prst="rect">
            <a:avLst/>
          </a:prstGeom>
          <a:noFill/>
          <a:ln/>
        </p:spPr>
        <p:txBody>
          <a:bodyPr wrap="square" lIns="0" tIns="0" rIns="0" bIns="0" rtlCol="0" anchor="ctr"/>
          <a:lstStyle/>
          <a:p>
            <a:pPr marL="0" indent="0" algn="ctr">
              <a:buNone/>
            </a:pPr>
            <a:r>
              <a:rPr lang="en-US" sz="1400" dirty="0">
                <a:solidFill>
                  <a:srgbClr val="93A1B3"/>
                </a:solidFill>
                <a:latin typeface="Arial" pitchFamily="34" charset="0"/>
                <a:ea typeface="Arial" pitchFamily="34" charset="-122"/>
                <a:cs typeface="Arial" pitchFamily="34" charset="-120"/>
              </a:rPr>
              <a:t>The rock</a:t>
            </a:r>
            <a:endParaRPr lang="en-US" sz="1400" dirty="0"/>
          </a:p>
        </p:txBody>
      </p:sp>
      <p:sp>
        <p:nvSpPr>
          <p:cNvPr id="24" name="Text 15"/>
          <p:cNvSpPr/>
          <p:nvPr/>
        </p:nvSpPr>
        <p:spPr>
          <a:xfrm>
            <a:off x="822960" y="6355080"/>
            <a:ext cx="10515600" cy="320040"/>
          </a:xfrm>
          <a:prstGeom prst="rect">
            <a:avLst/>
          </a:prstGeom>
          <a:noFill/>
          <a:ln/>
        </p:spPr>
        <p:txBody>
          <a:bodyPr wrap="square" lIns="0" tIns="0" rIns="0" bIns="0" rtlCol="0" anchor="ctr"/>
          <a:lstStyle/>
          <a:p>
            <a:pPr marL="0" indent="0" algn="ctr">
              <a:buNone/>
            </a:pPr>
            <a:r>
              <a:rPr lang="en-US" sz="1400" dirty="0">
                <a:solidFill>
                  <a:srgbClr val="45CDB9"/>
                </a:solidFill>
                <a:latin typeface="Arial" pitchFamily="34" charset="0"/>
                <a:ea typeface="Arial" pitchFamily="34" charset="-122"/>
                <a:cs typeface="Arial" pitchFamily="34" charset="-120"/>
              </a:rPr>
              <a:t>charlesherring.com  ·  #TechSummit26</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822960" y="658368"/>
            <a:ext cx="10515600" cy="365760"/>
          </a:xfrm>
          <a:prstGeom prst="rect">
            <a:avLst/>
          </a:prstGeom>
          <a:noFill/>
          <a:ln/>
        </p:spPr>
        <p:txBody>
          <a:bodyPr wrap="square" lIns="0" tIns="0" rIns="0" bIns="0" rtlCol="0" anchor="ctr"/>
          <a:lstStyle/>
          <a:p>
            <a:pPr marL="0" indent="0">
              <a:buNone/>
            </a:pPr>
            <a:r>
              <a:rPr lang="en-US" sz="1300" b="1" kern="0" spc="300" dirty="0">
                <a:solidFill>
                  <a:srgbClr val="93A1B3"/>
                </a:solidFill>
                <a:latin typeface="Arial" pitchFamily="34" charset="0"/>
                <a:ea typeface="Arial" pitchFamily="34" charset="-122"/>
                <a:cs typeface="Arial" pitchFamily="34" charset="-120"/>
              </a:rPr>
              <a:t>COMPUTERS HAVE DONE THIS FOR FIFTY YEARS</a:t>
            </a:r>
            <a:endParaRPr lang="en-US" sz="1300" dirty="0"/>
          </a:p>
        </p:txBody>
      </p:sp>
      <p:sp>
        <p:nvSpPr>
          <p:cNvPr id="4" name="Shape 1"/>
          <p:cNvSpPr/>
          <p:nvPr/>
        </p:nvSpPr>
        <p:spPr>
          <a:xfrm>
            <a:off x="822960" y="1463040"/>
            <a:ext cx="6583680" cy="3291840"/>
          </a:xfrm>
          <a:prstGeom prst="roundRect">
            <a:avLst>
              <a:gd name="adj" fmla="val 2778"/>
            </a:avLst>
          </a:prstGeom>
          <a:solidFill>
            <a:srgbClr val="1A2433"/>
          </a:solidFill>
          <a:ln/>
        </p:spPr>
        <p:txBody>
          <a:bodyPr/>
          <a:lstStyle/>
          <a:p>
            <a:endParaRPr lang="en-US"/>
          </a:p>
        </p:txBody>
      </p:sp>
      <p:sp>
        <p:nvSpPr>
          <p:cNvPr id="5" name="Text 2"/>
          <p:cNvSpPr/>
          <p:nvPr/>
        </p:nvSpPr>
        <p:spPr>
          <a:xfrm>
            <a:off x="1188720" y="1828800"/>
            <a:ext cx="5943600" cy="2651760"/>
          </a:xfrm>
          <a:prstGeom prst="rect">
            <a:avLst/>
          </a:prstGeom>
          <a:noFill/>
          <a:ln/>
        </p:spPr>
        <p:txBody>
          <a:bodyPr wrap="square" lIns="0" tIns="0" rIns="0" bIns="0" rtlCol="0" anchor="ctr"/>
          <a:lstStyle/>
          <a:p>
            <a:pPr marL="0" indent="0">
              <a:lnSpc>
                <a:spcPts val="3800"/>
              </a:lnSpc>
              <a:buNone/>
            </a:pPr>
            <a:r>
              <a:rPr lang="en-US" sz="2400" dirty="0">
                <a:solidFill>
                  <a:srgbClr val="93A1B3"/>
                </a:solidFill>
                <a:latin typeface="Courier New" pitchFamily="34" charset="0"/>
                <a:ea typeface="Courier New" pitchFamily="34" charset="-122"/>
                <a:cs typeface="Courier New" pitchFamily="34" charset="-120"/>
              </a:rPr>
              <a:t>word = </a:t>
            </a:r>
            <a:r>
              <a:rPr lang="en-US" sz="2400" dirty="0">
                <a:solidFill>
                  <a:srgbClr val="F2B360"/>
                </a:solidFill>
                <a:latin typeface="Courier New" pitchFamily="34" charset="0"/>
                <a:ea typeface="Courier New" pitchFamily="34" charset="-122"/>
                <a:cs typeface="Courier New" pitchFamily="34" charset="-120"/>
              </a:rPr>
              <a:t>"strawberry"
</a:t>
            </a:r>
            <a:r>
              <a:rPr lang="en-US" sz="2400" dirty="0">
                <a:solidFill>
                  <a:srgbClr val="93A1B3"/>
                </a:solidFill>
                <a:latin typeface="Courier New" pitchFamily="34" charset="0"/>
                <a:ea typeface="Courier New" pitchFamily="34" charset="-122"/>
                <a:cs typeface="Courier New" pitchFamily="34" charset="-120"/>
              </a:rPr>
              <a:t>print(word.count(</a:t>
            </a:r>
            <a:r>
              <a:rPr lang="en-US" sz="2400" dirty="0">
                <a:solidFill>
                  <a:srgbClr val="F2B360"/>
                </a:solidFill>
                <a:latin typeface="Courier New" pitchFamily="34" charset="0"/>
                <a:ea typeface="Courier New" pitchFamily="34" charset="-122"/>
                <a:cs typeface="Courier New" pitchFamily="34" charset="-120"/>
              </a:rPr>
              <a:t>"r"</a:t>
            </a:r>
            <a:r>
              <a:rPr lang="en-US" sz="2400" dirty="0">
                <a:solidFill>
                  <a:srgbClr val="93A1B3"/>
                </a:solidFill>
                <a:latin typeface="Courier New" pitchFamily="34" charset="0"/>
                <a:ea typeface="Courier New" pitchFamily="34" charset="-122"/>
                <a:cs typeface="Courier New" pitchFamily="34" charset="-120"/>
              </a:rPr>
              <a:t>))
</a:t>
            </a:r>
            <a:r>
              <a:rPr lang="en-US" sz="2400" b="1" dirty="0">
                <a:solidFill>
                  <a:srgbClr val="45CDB9"/>
                </a:solidFill>
                <a:latin typeface="Courier New" pitchFamily="34" charset="0"/>
                <a:ea typeface="Courier New" pitchFamily="34" charset="-122"/>
                <a:cs typeface="Courier New" pitchFamily="34" charset="-120"/>
              </a:rPr>
              <a:t>3</a:t>
            </a:r>
            <a:endParaRPr lang="en-US" sz="2400" dirty="0"/>
          </a:p>
        </p:txBody>
      </p:sp>
      <p:sp>
        <p:nvSpPr>
          <p:cNvPr id="6" name="Text 3"/>
          <p:cNvSpPr/>
          <p:nvPr/>
        </p:nvSpPr>
        <p:spPr>
          <a:xfrm>
            <a:off x="7863840" y="1600200"/>
            <a:ext cx="3566160" cy="3108960"/>
          </a:xfrm>
          <a:prstGeom prst="rect">
            <a:avLst/>
          </a:prstGeom>
          <a:noFill/>
          <a:ln/>
        </p:spPr>
        <p:txBody>
          <a:bodyPr wrap="square" lIns="0" tIns="0" rIns="0" bIns="0" rtlCol="0" anchor="ctr"/>
          <a:lstStyle/>
          <a:p>
            <a:pPr marL="0" indent="0">
              <a:lnSpc>
                <a:spcPts val="2600"/>
              </a:lnSpc>
              <a:buNone/>
            </a:pPr>
            <a:r>
              <a:rPr lang="en-US" sz="1700" dirty="0">
                <a:solidFill>
                  <a:srgbClr val="93A1B3"/>
                </a:solidFill>
                <a:latin typeface="Arial" pitchFamily="34" charset="0"/>
                <a:ea typeface="Arial" pitchFamily="34" charset="-122"/>
                <a:cs typeface="Arial" pitchFamily="34" charset="-120"/>
              </a:rPr>
              <a:t>Written by humans.</a:t>
            </a:r>
            <a:endParaRPr lang="en-US" sz="1700" dirty="0"/>
          </a:p>
          <a:p>
            <a:pPr marL="0" indent="0">
              <a:lnSpc>
                <a:spcPts val="2600"/>
              </a:lnSpc>
              <a:buNone/>
            </a:pPr>
            <a:r>
              <a:rPr lang="en-US" sz="1700" dirty="0">
                <a:solidFill>
                  <a:srgbClr val="93A1B3"/>
                </a:solidFill>
                <a:latin typeface="Arial" pitchFamily="34" charset="0"/>
                <a:ea typeface="Arial" pitchFamily="34" charset="-122"/>
                <a:cs typeface="Arial" pitchFamily="34" charset="-120"/>
              </a:rPr>
              <a:t>Does what it was told.</a:t>
            </a:r>
            <a:endParaRPr lang="en-US" sz="1700" dirty="0"/>
          </a:p>
          <a:p>
            <a:pPr marL="0" indent="0">
              <a:lnSpc>
                <a:spcPts val="2600"/>
              </a:lnSpc>
              <a:buNone/>
            </a:pPr>
            <a:r>
              <a:rPr lang="en-US" sz="1700" dirty="0">
                <a:solidFill>
                  <a:srgbClr val="93A1B3"/>
                </a:solidFill>
                <a:latin typeface="Arial" pitchFamily="34" charset="0"/>
                <a:ea typeface="Arial" pitchFamily="34" charset="-122"/>
                <a:cs typeface="Arial" pitchFamily="34" charset="-120"/>
              </a:rPr>
              <a:t>Every time.</a:t>
            </a:r>
            <a:endParaRPr lang="en-US" sz="1700" dirty="0"/>
          </a:p>
          <a:p>
            <a:pPr marL="0" indent="0">
              <a:lnSpc>
                <a:spcPts val="2600"/>
              </a:lnSpc>
              <a:buNone/>
            </a:pPr>
            <a:r>
              <a:rPr lang="en-US" sz="1700" dirty="0">
                <a:solidFill>
                  <a:srgbClr val="93A1B3"/>
                </a:solidFill>
                <a:latin typeface="Arial" pitchFamily="34" charset="0"/>
                <a:ea typeface="Arial" pitchFamily="34" charset="-122"/>
                <a:cs typeface="Arial" pitchFamily="34" charset="-120"/>
              </a:rPr>
              <a:t>Forever.</a:t>
            </a:r>
            <a:endParaRPr lang="en-US" sz="1700" dirty="0"/>
          </a:p>
          <a:p>
            <a:pPr marL="0" indent="0">
              <a:lnSpc>
                <a:spcPts val="2600"/>
              </a:lnSpc>
              <a:buNone/>
            </a:pPr>
            <a:r>
              <a:rPr lang="en-US" sz="1700" dirty="0">
                <a:solidFill>
                  <a:srgbClr val="93A1B3"/>
                </a:solidFill>
                <a:latin typeface="Arial" pitchFamily="34" charset="0"/>
                <a:ea typeface="Arial" pitchFamily="34" charset="-122"/>
                <a:cs typeface="Arial" pitchFamily="34" charset="-120"/>
              </a:rPr>
              <a:t>And for free.</a:t>
            </a:r>
            <a:endParaRPr lang="en-US" sz="1700" dirty="0"/>
          </a:p>
        </p:txBody>
      </p:sp>
      <p:sp>
        <p:nvSpPr>
          <p:cNvPr id="7" name="Text 4"/>
          <p:cNvSpPr/>
          <p:nvPr/>
        </p:nvSpPr>
        <p:spPr>
          <a:xfrm>
            <a:off x="822960" y="5074920"/>
            <a:ext cx="10515600" cy="457200"/>
          </a:xfrm>
          <a:prstGeom prst="rect">
            <a:avLst/>
          </a:prstGeom>
          <a:noFill/>
          <a:ln/>
        </p:spPr>
        <p:txBody>
          <a:bodyPr wrap="square" lIns="0" tIns="0" rIns="0" bIns="0" rtlCol="0" anchor="ctr"/>
          <a:lstStyle/>
          <a:p>
            <a:pPr marL="0" indent="0">
              <a:buNone/>
            </a:pPr>
            <a:r>
              <a:rPr lang="en-US" sz="1800" i="1" dirty="0">
                <a:solidFill>
                  <a:srgbClr val="F2EFE7"/>
                </a:solidFill>
                <a:latin typeface="Arial" pitchFamily="34" charset="0"/>
                <a:ea typeface="Arial" pitchFamily="34" charset="-122"/>
                <a:cs typeface="Arial" pitchFamily="34" charset="-120"/>
              </a:rPr>
              <a:t>We have benefited from this in millions of ways over five decades.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822960" y="2468880"/>
            <a:ext cx="10515600" cy="1463040"/>
          </a:xfrm>
          <a:prstGeom prst="rect">
            <a:avLst/>
          </a:prstGeom>
          <a:noFill/>
          <a:ln/>
        </p:spPr>
        <p:txBody>
          <a:bodyPr wrap="square" lIns="0" tIns="0" rIns="0" bIns="0" rtlCol="0" anchor="ctr"/>
          <a:lstStyle/>
          <a:p>
            <a:pPr marL="0" indent="0" algn="ctr">
              <a:buNone/>
            </a:pPr>
            <a:r>
              <a:rPr lang="en-US" sz="5600" b="1" dirty="0">
                <a:solidFill>
                  <a:srgbClr val="F2EFE7"/>
                </a:solidFill>
                <a:latin typeface="Arial" pitchFamily="34" charset="0"/>
                <a:ea typeface="Arial" pitchFamily="34" charset="-122"/>
                <a:cs typeface="Arial" pitchFamily="34" charset="-120"/>
              </a:rPr>
              <a:t>It streams your content.</a:t>
            </a:r>
            <a:endParaRPr lang="en-US" sz="5600" dirty="0"/>
          </a:p>
        </p:txBody>
      </p:sp>
      <p:sp>
        <p:nvSpPr>
          <p:cNvPr id="4" name="Shape 1"/>
          <p:cNvSpPr/>
          <p:nvPr/>
        </p:nvSpPr>
        <p:spPr>
          <a:xfrm>
            <a:off x="5858104" y="1737360"/>
            <a:ext cx="146304" cy="146304"/>
          </a:xfrm>
          <a:prstGeom prst="ellipse">
            <a:avLst/>
          </a:prstGeom>
          <a:solidFill>
            <a:srgbClr val="45CDB9"/>
          </a:solidFill>
          <a:ln/>
        </p:spPr>
        <p:txBody>
          <a:bodyPr/>
          <a:lstStyle/>
          <a:p>
            <a:endParaRPr lang="en-US"/>
          </a:p>
        </p:txBody>
      </p:sp>
      <p:sp>
        <p:nvSpPr>
          <p:cNvPr id="5" name="Shape 2"/>
          <p:cNvSpPr/>
          <p:nvPr/>
        </p:nvSpPr>
        <p:spPr>
          <a:xfrm>
            <a:off x="6187288" y="1737360"/>
            <a:ext cx="146304" cy="146304"/>
          </a:xfrm>
          <a:prstGeom prst="ellipse">
            <a:avLst/>
          </a:prstGeom>
          <a:solidFill>
            <a:srgbClr val="F2B360"/>
          </a:solidFill>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822960" y="2468880"/>
            <a:ext cx="10515600" cy="1463040"/>
          </a:xfrm>
          <a:prstGeom prst="rect">
            <a:avLst/>
          </a:prstGeom>
          <a:noFill/>
          <a:ln/>
        </p:spPr>
        <p:txBody>
          <a:bodyPr wrap="square" lIns="0" tIns="0" rIns="0" bIns="0" rtlCol="0" anchor="ctr"/>
          <a:lstStyle/>
          <a:p>
            <a:pPr marL="0" indent="0" algn="ctr">
              <a:buNone/>
            </a:pPr>
            <a:r>
              <a:rPr lang="en-US" sz="5600" b="1" dirty="0">
                <a:solidFill>
                  <a:srgbClr val="F2EFE7"/>
                </a:solidFill>
                <a:latin typeface="Arial" pitchFamily="34" charset="0"/>
                <a:ea typeface="Arial" pitchFamily="34" charset="-122"/>
                <a:cs typeface="Arial" pitchFamily="34" charset="-120"/>
              </a:rPr>
              <a:t>It runs your phone.</a:t>
            </a:r>
            <a:endParaRPr lang="en-US" sz="5600" dirty="0"/>
          </a:p>
        </p:txBody>
      </p:sp>
      <p:sp>
        <p:nvSpPr>
          <p:cNvPr id="4" name="Shape 1"/>
          <p:cNvSpPr/>
          <p:nvPr/>
        </p:nvSpPr>
        <p:spPr>
          <a:xfrm>
            <a:off x="5858104" y="1737360"/>
            <a:ext cx="146304" cy="146304"/>
          </a:xfrm>
          <a:prstGeom prst="ellipse">
            <a:avLst/>
          </a:prstGeom>
          <a:solidFill>
            <a:srgbClr val="45CDB9"/>
          </a:solidFill>
          <a:ln/>
        </p:spPr>
        <p:txBody>
          <a:bodyPr/>
          <a:lstStyle/>
          <a:p>
            <a:endParaRPr lang="en-US"/>
          </a:p>
        </p:txBody>
      </p:sp>
      <p:sp>
        <p:nvSpPr>
          <p:cNvPr id="5" name="Shape 2"/>
          <p:cNvSpPr/>
          <p:nvPr/>
        </p:nvSpPr>
        <p:spPr>
          <a:xfrm>
            <a:off x="6187288" y="1737360"/>
            <a:ext cx="146304" cy="146304"/>
          </a:xfrm>
          <a:prstGeom prst="ellipse">
            <a:avLst/>
          </a:prstGeom>
          <a:solidFill>
            <a:srgbClr val="F2B360"/>
          </a:solidFill>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50676ad0-4490-4189-805f-bfdfad455b65" xsi:nil="true"/>
    <lcf76f155ced4ddcb4097134ff3c332f xmlns="bdb0ed73-9468-4467-9902-b6c4c6eacb4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B2598F5473774CB374C055C688C4C3" ma:contentTypeVersion="23" ma:contentTypeDescription="Create a new document." ma:contentTypeScope="" ma:versionID="5547c0547c115a6741311cf09dcd7ee1">
  <xsd:schema xmlns:xsd="http://www.w3.org/2001/XMLSchema" xmlns:xs="http://www.w3.org/2001/XMLSchema" xmlns:p="http://schemas.microsoft.com/office/2006/metadata/properties" xmlns:ns1="http://schemas.microsoft.com/sharepoint/v3" xmlns:ns2="50676ad0-4490-4189-805f-bfdfad455b65" xmlns:ns3="bdb0ed73-9468-4467-9902-b6c4c6eacb45" targetNamespace="http://schemas.microsoft.com/office/2006/metadata/properties" ma:root="true" ma:fieldsID="98d464287ce4f5c856e4c41a6d1b9939" ns1:_="" ns2:_="" ns3:_="">
    <xsd:import namespace="http://schemas.microsoft.com/sharepoint/v3"/>
    <xsd:import namespace="50676ad0-4490-4189-805f-bfdfad455b65"/>
    <xsd:import namespace="bdb0ed73-9468-4467-9902-b6c4c6eacb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1:_ip_UnifiedCompliancePolicyProperties" minOccurs="0"/>
                <xsd:element ref="ns1:_ip_UnifiedCompliancePolicyUIAction"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lcf76f155ced4ddcb4097134ff3c332f" minOccurs="0"/>
                <xsd:element ref="ns2:TaxCatchAll" minOccurs="0"/>
                <xsd:element ref="ns3:MediaServiceSearchProperties" minOccurs="0"/>
                <xsd:element ref="ns3:MediaServiceObjectDetectorVersions" minOccurs="0"/>
                <xsd:element ref="ns3:MediaServiceLocation"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676ad0-4490-4189-805f-bfdfad455b6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4" nillable="true" ma:displayName="Taxonomy Catch All Column" ma:hidden="true" ma:list="{5afbab04-b975-4b73-b9d6-da08c6cf29f1}" ma:internalName="TaxCatchAll" ma:showField="CatchAllData" ma:web="50676ad0-4490-4189-805f-bfdfad455b6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db0ed73-9468-4467-9902-b6c4c6eacb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33ac43d0-0724-4e5b-9616-6217a2d420ac"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Location" ma:index="27" nillable="true" ma:displayName="Location" ma:indexed="true" ma:internalName="MediaServiceLocatio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902C98-1E0C-4D92-9BFE-AF946A2FE0E0}">
  <ds:schemaRefs>
    <ds:schemaRef ds:uri="http://schemas.microsoft.com/office/2006/metadata/properties"/>
    <ds:schemaRef ds:uri="http://schemas.microsoft.com/office/infopath/2007/PartnerControls"/>
    <ds:schemaRef ds:uri="http://schemas.microsoft.com/sharepoint/v3"/>
    <ds:schemaRef ds:uri="50676ad0-4490-4189-805f-bfdfad455b65"/>
    <ds:schemaRef ds:uri="bdb0ed73-9468-4467-9902-b6c4c6eacb45"/>
  </ds:schemaRefs>
</ds:datastoreItem>
</file>

<file path=customXml/itemProps2.xml><?xml version="1.0" encoding="utf-8"?>
<ds:datastoreItem xmlns:ds="http://schemas.openxmlformats.org/officeDocument/2006/customXml" ds:itemID="{4C9D48C9-47C4-4031-95C5-E5AD1C108F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0676ad0-4490-4189-805f-bfdfad455b65"/>
    <ds:schemaRef ds:uri="bdb0ed73-9468-4467-9902-b6c4c6eacb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1BBCE3-4E10-4363-A4FA-60BB3E2D17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TotalTime>
  <Words>8368</Words>
  <Application>Microsoft Office PowerPoint</Application>
  <PresentationFormat>Widescreen</PresentationFormat>
  <Paragraphs>534</Paragraphs>
  <Slides>69</Slides>
  <Notes>69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69</vt:i4>
      </vt:variant>
    </vt:vector>
  </HeadingPairs>
  <TitlesOfParts>
    <vt:vector size="74" baseType="lpstr">
      <vt:lpstr>Arial</vt:lpstr>
      <vt:lpstr>Calibri</vt:lpstr>
      <vt:lpstr>Courier New</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Charles Herring</cp:lastModifiedBy>
  <cp:revision>1</cp:revision>
  <dcterms:created xsi:type="dcterms:W3CDTF">2026-09-11T01:08:06Z</dcterms:created>
  <dcterms:modified xsi:type="dcterms:W3CDTF">2026-09-14T17:31:06Z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0x010100F1B2598F5473774CB374C055C688C4C3</vt:lpwstr>
  </property>
  <property fmtid="{D5CDD505-2E9C-101B-9397-08002B2CF9AE}" pid="3" name="MediaServiceImageTags">
    <vt:lpwstr/>
  </property>
</Properties>
</file>