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712" r:id="rId1"/>
  </p:sldMasterIdLst>
  <p:notesMasterIdLst>
    <p:notesMasterId r:id="rId26"/>
  </p:notesMasterIdLst>
  <p:sldIdLst>
    <p:sldId id="257" r:id="rId2"/>
    <p:sldId id="258" r:id="rId3"/>
    <p:sldId id="259" r:id="rId4"/>
    <p:sldId id="260" r:id="rId5"/>
    <p:sldId id="28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81" r:id="rId14"/>
    <p:sldId id="269" r:id="rId15"/>
    <p:sldId id="268" r:id="rId16"/>
    <p:sldId id="270" r:id="rId17"/>
    <p:sldId id="271" r:id="rId18"/>
    <p:sldId id="272" r:id="rId19"/>
    <p:sldId id="274" r:id="rId20"/>
    <p:sldId id="275" r:id="rId21"/>
    <p:sldId id="276" r:id="rId22"/>
    <p:sldId id="277" r:id="rId23"/>
    <p:sldId id="278" r:id="rId24"/>
    <p:sldId id="279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E0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>
        <p:scale>
          <a:sx n="70" d="100"/>
          <a:sy n="70" d="100"/>
        </p:scale>
        <p:origin x="-468" y="-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E7D8F5-95B1-4071-BBB5-5E0D39AE482B}" type="doc">
      <dgm:prSet loTypeId="urn:microsoft.com/office/officeart/2005/8/layout/pyramid1" loCatId="pyramid" qsTypeId="urn:microsoft.com/office/officeart/2005/8/quickstyle/simple1" qsCatId="simple" csTypeId="urn:microsoft.com/office/officeart/2005/8/colors/colorful4" csCatId="colorful" phldr="1"/>
      <dgm:spPr/>
    </dgm:pt>
    <dgm:pt modelId="{938BF00B-1F7F-4080-B754-E5B136DC1D30}">
      <dgm:prSet phldrT="[Text]"/>
      <dgm:spPr/>
      <dgm:t>
        <a:bodyPr/>
        <a:lstStyle/>
        <a:p>
          <a:r>
            <a:rPr lang="en-US" dirty="0" smtClean="0"/>
            <a:t>Tools</a:t>
          </a:r>
          <a:endParaRPr lang="en-US" dirty="0"/>
        </a:p>
      </dgm:t>
    </dgm:pt>
    <dgm:pt modelId="{F88550D4-FFF7-4DAF-92FB-3DFD910738D3}" type="parTrans" cxnId="{3C52F09A-0799-4F48-834E-EEE5BB51234E}">
      <dgm:prSet/>
      <dgm:spPr/>
      <dgm:t>
        <a:bodyPr/>
        <a:lstStyle/>
        <a:p>
          <a:endParaRPr lang="en-US"/>
        </a:p>
      </dgm:t>
    </dgm:pt>
    <dgm:pt modelId="{54646E2B-AF35-46C7-B75E-CBB6C6F72730}" type="sibTrans" cxnId="{3C52F09A-0799-4F48-834E-EEE5BB51234E}">
      <dgm:prSet/>
      <dgm:spPr/>
      <dgm:t>
        <a:bodyPr/>
        <a:lstStyle/>
        <a:p>
          <a:endParaRPr lang="en-US"/>
        </a:p>
      </dgm:t>
    </dgm:pt>
    <dgm:pt modelId="{4660AF1E-4D4C-4B6F-8C16-EDAAA250260B}">
      <dgm:prSet phldrT="[Text]"/>
      <dgm:spPr/>
      <dgm:t>
        <a:bodyPr/>
        <a:lstStyle/>
        <a:p>
          <a:r>
            <a:rPr lang="en-US" dirty="0" smtClean="0"/>
            <a:t>People</a:t>
          </a:r>
          <a:endParaRPr lang="en-US" dirty="0"/>
        </a:p>
      </dgm:t>
    </dgm:pt>
    <dgm:pt modelId="{142AA0E6-D805-464D-920A-C333AE6DB454}" type="parTrans" cxnId="{47685A8D-C774-43AC-B29E-44DE9AC1A9E4}">
      <dgm:prSet/>
      <dgm:spPr/>
      <dgm:t>
        <a:bodyPr/>
        <a:lstStyle/>
        <a:p>
          <a:endParaRPr lang="en-US"/>
        </a:p>
      </dgm:t>
    </dgm:pt>
    <dgm:pt modelId="{73BBFB0E-BF1B-473F-9A74-D932AB2AF030}" type="sibTrans" cxnId="{47685A8D-C774-43AC-B29E-44DE9AC1A9E4}">
      <dgm:prSet/>
      <dgm:spPr/>
      <dgm:t>
        <a:bodyPr/>
        <a:lstStyle/>
        <a:p>
          <a:endParaRPr lang="en-US"/>
        </a:p>
      </dgm:t>
    </dgm:pt>
    <dgm:pt modelId="{B0E2AA93-6306-4CBE-B73E-9F479F857D40}">
      <dgm:prSet phldrT="[Text]"/>
      <dgm:spPr/>
      <dgm:t>
        <a:bodyPr/>
        <a:lstStyle/>
        <a:p>
          <a:r>
            <a:rPr lang="en-US" dirty="0" smtClean="0"/>
            <a:t>Process</a:t>
          </a:r>
          <a:endParaRPr lang="en-US" dirty="0"/>
        </a:p>
      </dgm:t>
    </dgm:pt>
    <dgm:pt modelId="{D7F7FF3F-8656-47C5-AD4C-4155B24374CB}" type="parTrans" cxnId="{FC21DFF0-DF46-4146-8B3B-0A2A1999F49A}">
      <dgm:prSet/>
      <dgm:spPr/>
      <dgm:t>
        <a:bodyPr/>
        <a:lstStyle/>
        <a:p>
          <a:endParaRPr lang="en-US"/>
        </a:p>
      </dgm:t>
    </dgm:pt>
    <dgm:pt modelId="{3549F99A-DA7C-4F6E-B48A-B344454C93CD}" type="sibTrans" cxnId="{FC21DFF0-DF46-4146-8B3B-0A2A1999F49A}">
      <dgm:prSet/>
      <dgm:spPr/>
      <dgm:t>
        <a:bodyPr/>
        <a:lstStyle/>
        <a:p>
          <a:endParaRPr lang="en-US"/>
        </a:p>
      </dgm:t>
    </dgm:pt>
    <dgm:pt modelId="{61184615-5DC3-4C54-9F84-C07AC09361BE}">
      <dgm:prSet phldrT="[Text]"/>
      <dgm:spPr/>
      <dgm:t>
        <a:bodyPr/>
        <a:lstStyle/>
        <a:p>
          <a:r>
            <a:rPr lang="en-US" dirty="0" smtClean="0"/>
            <a:t>Policy</a:t>
          </a:r>
          <a:endParaRPr lang="en-US" dirty="0"/>
        </a:p>
      </dgm:t>
    </dgm:pt>
    <dgm:pt modelId="{9CC46EEB-4719-46C3-B85F-217E17BA12F4}" type="parTrans" cxnId="{B94E61E1-5035-442C-B752-F46468A75596}">
      <dgm:prSet/>
      <dgm:spPr/>
      <dgm:t>
        <a:bodyPr/>
        <a:lstStyle/>
        <a:p>
          <a:endParaRPr lang="en-US"/>
        </a:p>
      </dgm:t>
    </dgm:pt>
    <dgm:pt modelId="{53543E8F-A408-4782-9599-00880276B9F6}" type="sibTrans" cxnId="{B94E61E1-5035-442C-B752-F46468A75596}">
      <dgm:prSet/>
      <dgm:spPr/>
      <dgm:t>
        <a:bodyPr/>
        <a:lstStyle/>
        <a:p>
          <a:endParaRPr lang="en-US"/>
        </a:p>
      </dgm:t>
    </dgm:pt>
    <dgm:pt modelId="{98317B49-966A-4B49-817C-220216C52510}" type="pres">
      <dgm:prSet presAssocID="{8AE7D8F5-95B1-4071-BBB5-5E0D39AE482B}" presName="Name0" presStyleCnt="0">
        <dgm:presLayoutVars>
          <dgm:dir/>
          <dgm:animLvl val="lvl"/>
          <dgm:resizeHandles val="exact"/>
        </dgm:presLayoutVars>
      </dgm:prSet>
      <dgm:spPr/>
    </dgm:pt>
    <dgm:pt modelId="{9D04C502-25A5-44A3-89F5-A451899C8184}" type="pres">
      <dgm:prSet presAssocID="{938BF00B-1F7F-4080-B754-E5B136DC1D30}" presName="Name8" presStyleCnt="0"/>
      <dgm:spPr/>
    </dgm:pt>
    <dgm:pt modelId="{D5C0C7CD-7992-4672-B69F-42485530CD17}" type="pres">
      <dgm:prSet presAssocID="{938BF00B-1F7F-4080-B754-E5B136DC1D30}" presName="level" presStyleLbl="node1" presStyleIdx="0" presStyleCnt="4">
        <dgm:presLayoutVars>
          <dgm:chMax val="1"/>
          <dgm:bulletEnabled val="1"/>
        </dgm:presLayoutVars>
      </dgm:prSet>
      <dgm:spPr/>
    </dgm:pt>
    <dgm:pt modelId="{5C879CEE-0437-48F4-BD08-AEE9D0107D34}" type="pres">
      <dgm:prSet presAssocID="{938BF00B-1F7F-4080-B754-E5B136DC1D30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E50FFBE2-C1D2-44E7-B502-F3A51F0921B0}" type="pres">
      <dgm:prSet presAssocID="{4660AF1E-4D4C-4B6F-8C16-EDAAA250260B}" presName="Name8" presStyleCnt="0"/>
      <dgm:spPr/>
    </dgm:pt>
    <dgm:pt modelId="{6CF9B980-9D1E-4758-9854-00F4FAC9B99C}" type="pres">
      <dgm:prSet presAssocID="{4660AF1E-4D4C-4B6F-8C16-EDAAA250260B}" presName="level" presStyleLbl="node1" presStyleIdx="1" presStyleCnt="4">
        <dgm:presLayoutVars>
          <dgm:chMax val="1"/>
          <dgm:bulletEnabled val="1"/>
        </dgm:presLayoutVars>
      </dgm:prSet>
      <dgm:spPr/>
    </dgm:pt>
    <dgm:pt modelId="{631577A3-341A-43DF-9F48-C51B498EF7CE}" type="pres">
      <dgm:prSet presAssocID="{4660AF1E-4D4C-4B6F-8C16-EDAAA250260B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F94AE3A7-44F9-4A31-9384-08877E87B623}" type="pres">
      <dgm:prSet presAssocID="{B0E2AA93-6306-4CBE-B73E-9F479F857D40}" presName="Name8" presStyleCnt="0"/>
      <dgm:spPr/>
    </dgm:pt>
    <dgm:pt modelId="{22AAEFF4-E55D-4881-8C33-064EA9BA1164}" type="pres">
      <dgm:prSet presAssocID="{B0E2AA93-6306-4CBE-B73E-9F479F857D40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5C2072-E0EB-499C-882D-54B001DA2D6D}" type="pres">
      <dgm:prSet presAssocID="{B0E2AA93-6306-4CBE-B73E-9F479F857D4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9D31E4-CD7B-4CDB-BB8C-F3829D3DB2B2}" type="pres">
      <dgm:prSet presAssocID="{61184615-5DC3-4C54-9F84-C07AC09361BE}" presName="Name8" presStyleCnt="0"/>
      <dgm:spPr/>
    </dgm:pt>
    <dgm:pt modelId="{44E4CC31-C820-49C5-853A-D6044B8FA9AF}" type="pres">
      <dgm:prSet presAssocID="{61184615-5DC3-4C54-9F84-C07AC09361BE}" presName="level" presStyleLbl="node1" presStyleIdx="3" presStyleCnt="4">
        <dgm:presLayoutVars>
          <dgm:chMax val="1"/>
          <dgm:bulletEnabled val="1"/>
        </dgm:presLayoutVars>
      </dgm:prSet>
      <dgm:spPr/>
    </dgm:pt>
    <dgm:pt modelId="{26CB2D37-CCE6-45B1-A04C-0BCE269082DA}" type="pres">
      <dgm:prSet presAssocID="{61184615-5DC3-4C54-9F84-C07AC09361BE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02EFA54E-82C5-41ED-A0F5-C3ACD372FC44}" type="presOf" srcId="{938BF00B-1F7F-4080-B754-E5B136DC1D30}" destId="{D5C0C7CD-7992-4672-B69F-42485530CD17}" srcOrd="0" destOrd="0" presId="urn:microsoft.com/office/officeart/2005/8/layout/pyramid1"/>
    <dgm:cxn modelId="{FC21DFF0-DF46-4146-8B3B-0A2A1999F49A}" srcId="{8AE7D8F5-95B1-4071-BBB5-5E0D39AE482B}" destId="{B0E2AA93-6306-4CBE-B73E-9F479F857D40}" srcOrd="2" destOrd="0" parTransId="{D7F7FF3F-8656-47C5-AD4C-4155B24374CB}" sibTransId="{3549F99A-DA7C-4F6E-B48A-B344454C93CD}"/>
    <dgm:cxn modelId="{16F27FAA-0AD4-426B-A4CE-CC0929522EA3}" type="presOf" srcId="{938BF00B-1F7F-4080-B754-E5B136DC1D30}" destId="{5C879CEE-0437-48F4-BD08-AEE9D0107D34}" srcOrd="1" destOrd="0" presId="urn:microsoft.com/office/officeart/2005/8/layout/pyramid1"/>
    <dgm:cxn modelId="{42BF7AF3-DF83-406F-AC66-493375E836BB}" type="presOf" srcId="{61184615-5DC3-4C54-9F84-C07AC09361BE}" destId="{44E4CC31-C820-49C5-853A-D6044B8FA9AF}" srcOrd="0" destOrd="0" presId="urn:microsoft.com/office/officeart/2005/8/layout/pyramid1"/>
    <dgm:cxn modelId="{229FD57F-3886-4CD5-B4B5-264F353E79AE}" type="presOf" srcId="{61184615-5DC3-4C54-9F84-C07AC09361BE}" destId="{26CB2D37-CCE6-45B1-A04C-0BCE269082DA}" srcOrd="1" destOrd="0" presId="urn:microsoft.com/office/officeart/2005/8/layout/pyramid1"/>
    <dgm:cxn modelId="{B94E61E1-5035-442C-B752-F46468A75596}" srcId="{8AE7D8F5-95B1-4071-BBB5-5E0D39AE482B}" destId="{61184615-5DC3-4C54-9F84-C07AC09361BE}" srcOrd="3" destOrd="0" parTransId="{9CC46EEB-4719-46C3-B85F-217E17BA12F4}" sibTransId="{53543E8F-A408-4782-9599-00880276B9F6}"/>
    <dgm:cxn modelId="{47685A8D-C774-43AC-B29E-44DE9AC1A9E4}" srcId="{8AE7D8F5-95B1-4071-BBB5-5E0D39AE482B}" destId="{4660AF1E-4D4C-4B6F-8C16-EDAAA250260B}" srcOrd="1" destOrd="0" parTransId="{142AA0E6-D805-464D-920A-C333AE6DB454}" sibTransId="{73BBFB0E-BF1B-473F-9A74-D932AB2AF030}"/>
    <dgm:cxn modelId="{5C708CD6-EDB7-4D1E-BF87-F1AB309B8361}" type="presOf" srcId="{B0E2AA93-6306-4CBE-B73E-9F479F857D40}" destId="{2A5C2072-E0EB-499C-882D-54B001DA2D6D}" srcOrd="1" destOrd="0" presId="urn:microsoft.com/office/officeart/2005/8/layout/pyramid1"/>
    <dgm:cxn modelId="{4E0147C2-8017-42D3-AD0A-DD4DA9FAC0AD}" type="presOf" srcId="{B0E2AA93-6306-4CBE-B73E-9F479F857D40}" destId="{22AAEFF4-E55D-4881-8C33-064EA9BA1164}" srcOrd="0" destOrd="0" presId="urn:microsoft.com/office/officeart/2005/8/layout/pyramid1"/>
    <dgm:cxn modelId="{3DD4E7B6-78D9-4420-AC75-F50BA1E535DB}" type="presOf" srcId="{8AE7D8F5-95B1-4071-BBB5-5E0D39AE482B}" destId="{98317B49-966A-4B49-817C-220216C52510}" srcOrd="0" destOrd="0" presId="urn:microsoft.com/office/officeart/2005/8/layout/pyramid1"/>
    <dgm:cxn modelId="{3C52F09A-0799-4F48-834E-EEE5BB51234E}" srcId="{8AE7D8F5-95B1-4071-BBB5-5E0D39AE482B}" destId="{938BF00B-1F7F-4080-B754-E5B136DC1D30}" srcOrd="0" destOrd="0" parTransId="{F88550D4-FFF7-4DAF-92FB-3DFD910738D3}" sibTransId="{54646E2B-AF35-46C7-B75E-CBB6C6F72730}"/>
    <dgm:cxn modelId="{EF61879B-00A6-45D2-9AB5-BDA4C9CD1765}" type="presOf" srcId="{4660AF1E-4D4C-4B6F-8C16-EDAAA250260B}" destId="{631577A3-341A-43DF-9F48-C51B498EF7CE}" srcOrd="1" destOrd="0" presId="urn:microsoft.com/office/officeart/2005/8/layout/pyramid1"/>
    <dgm:cxn modelId="{0E66BF7D-F509-418B-9683-3E6067A76D67}" type="presOf" srcId="{4660AF1E-4D4C-4B6F-8C16-EDAAA250260B}" destId="{6CF9B980-9D1E-4758-9854-00F4FAC9B99C}" srcOrd="0" destOrd="0" presId="urn:microsoft.com/office/officeart/2005/8/layout/pyramid1"/>
    <dgm:cxn modelId="{A8536E83-7954-4190-9617-BB241067ED44}" type="presParOf" srcId="{98317B49-966A-4B49-817C-220216C52510}" destId="{9D04C502-25A5-44A3-89F5-A451899C8184}" srcOrd="0" destOrd="0" presId="urn:microsoft.com/office/officeart/2005/8/layout/pyramid1"/>
    <dgm:cxn modelId="{987FC8AD-AA09-4A8B-9099-3F1D096384CC}" type="presParOf" srcId="{9D04C502-25A5-44A3-89F5-A451899C8184}" destId="{D5C0C7CD-7992-4672-B69F-42485530CD17}" srcOrd="0" destOrd="0" presId="urn:microsoft.com/office/officeart/2005/8/layout/pyramid1"/>
    <dgm:cxn modelId="{047DE103-E1C1-4904-BFC0-D56715A6D7C7}" type="presParOf" srcId="{9D04C502-25A5-44A3-89F5-A451899C8184}" destId="{5C879CEE-0437-48F4-BD08-AEE9D0107D34}" srcOrd="1" destOrd="0" presId="urn:microsoft.com/office/officeart/2005/8/layout/pyramid1"/>
    <dgm:cxn modelId="{5C5A86C0-3442-4FD1-95DB-63F60F07472F}" type="presParOf" srcId="{98317B49-966A-4B49-817C-220216C52510}" destId="{E50FFBE2-C1D2-44E7-B502-F3A51F0921B0}" srcOrd="1" destOrd="0" presId="urn:microsoft.com/office/officeart/2005/8/layout/pyramid1"/>
    <dgm:cxn modelId="{77E35CBE-94AC-4E27-8AF5-FB0F82518F8B}" type="presParOf" srcId="{E50FFBE2-C1D2-44E7-B502-F3A51F0921B0}" destId="{6CF9B980-9D1E-4758-9854-00F4FAC9B99C}" srcOrd="0" destOrd="0" presId="urn:microsoft.com/office/officeart/2005/8/layout/pyramid1"/>
    <dgm:cxn modelId="{2BC176DB-B61A-42D0-B421-B06EB748E62F}" type="presParOf" srcId="{E50FFBE2-C1D2-44E7-B502-F3A51F0921B0}" destId="{631577A3-341A-43DF-9F48-C51B498EF7CE}" srcOrd="1" destOrd="0" presId="urn:microsoft.com/office/officeart/2005/8/layout/pyramid1"/>
    <dgm:cxn modelId="{335597EC-5BDE-4480-BC01-A64AD7C03C4D}" type="presParOf" srcId="{98317B49-966A-4B49-817C-220216C52510}" destId="{F94AE3A7-44F9-4A31-9384-08877E87B623}" srcOrd="2" destOrd="0" presId="urn:microsoft.com/office/officeart/2005/8/layout/pyramid1"/>
    <dgm:cxn modelId="{236AF2FE-FA62-43E1-AF47-B6489F759CC5}" type="presParOf" srcId="{F94AE3A7-44F9-4A31-9384-08877E87B623}" destId="{22AAEFF4-E55D-4881-8C33-064EA9BA1164}" srcOrd="0" destOrd="0" presId="urn:microsoft.com/office/officeart/2005/8/layout/pyramid1"/>
    <dgm:cxn modelId="{0D4C5131-2EB5-4097-9833-762EE140512E}" type="presParOf" srcId="{F94AE3A7-44F9-4A31-9384-08877E87B623}" destId="{2A5C2072-E0EB-499C-882D-54B001DA2D6D}" srcOrd="1" destOrd="0" presId="urn:microsoft.com/office/officeart/2005/8/layout/pyramid1"/>
    <dgm:cxn modelId="{E8F13EA8-E7CB-4A16-8695-D3618E5A0696}" type="presParOf" srcId="{98317B49-966A-4B49-817C-220216C52510}" destId="{279D31E4-CD7B-4CDB-BB8C-F3829D3DB2B2}" srcOrd="3" destOrd="0" presId="urn:microsoft.com/office/officeart/2005/8/layout/pyramid1"/>
    <dgm:cxn modelId="{9270488F-A5B5-4444-9FB9-1959A51D7FE1}" type="presParOf" srcId="{279D31E4-CD7B-4CDB-BB8C-F3829D3DB2B2}" destId="{44E4CC31-C820-49C5-853A-D6044B8FA9AF}" srcOrd="0" destOrd="0" presId="urn:microsoft.com/office/officeart/2005/8/layout/pyramid1"/>
    <dgm:cxn modelId="{81BFD129-9413-4E99-BBBC-9C06F2623F68}" type="presParOf" srcId="{279D31E4-CD7B-4CDB-BB8C-F3829D3DB2B2}" destId="{26CB2D37-CCE6-45B1-A04C-0BCE269082DA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C0C7CD-7992-4672-B69F-42485530CD17}">
      <dsp:nvSpPr>
        <dsp:cNvPr id="0" name=""/>
        <dsp:cNvSpPr/>
      </dsp:nvSpPr>
      <dsp:spPr>
        <a:xfrm>
          <a:off x="2822954" y="0"/>
          <a:ext cx="1881969" cy="1135216"/>
        </a:xfrm>
        <a:prstGeom prst="trapezoid">
          <a:avLst>
            <a:gd name="adj" fmla="val 8289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280" tIns="81280" rIns="81280" bIns="81280" numCol="1" spcCol="1270" anchor="ctr" anchorCtr="0">
          <a:noAutofit/>
        </a:bodyPr>
        <a:lstStyle/>
        <a:p>
          <a:pPr lvl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400" kern="1200" dirty="0" smtClean="0"/>
            <a:t>Tools</a:t>
          </a:r>
          <a:endParaRPr lang="en-US" sz="6400" kern="1200" dirty="0"/>
        </a:p>
      </dsp:txBody>
      <dsp:txXfrm>
        <a:off x="2822954" y="0"/>
        <a:ext cx="1881969" cy="1135216"/>
      </dsp:txXfrm>
    </dsp:sp>
    <dsp:sp modelId="{6CF9B980-9D1E-4758-9854-00F4FAC9B99C}">
      <dsp:nvSpPr>
        <dsp:cNvPr id="0" name=""/>
        <dsp:cNvSpPr/>
      </dsp:nvSpPr>
      <dsp:spPr>
        <a:xfrm>
          <a:off x="1881969" y="1135216"/>
          <a:ext cx="3763939" cy="1135216"/>
        </a:xfrm>
        <a:prstGeom prst="trapezoid">
          <a:avLst>
            <a:gd name="adj" fmla="val 82890"/>
          </a:avLst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280" tIns="81280" rIns="81280" bIns="81280" numCol="1" spcCol="1270" anchor="ctr" anchorCtr="0">
          <a:noAutofit/>
        </a:bodyPr>
        <a:lstStyle/>
        <a:p>
          <a:pPr lvl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400" kern="1200" dirty="0" smtClean="0"/>
            <a:t>People</a:t>
          </a:r>
          <a:endParaRPr lang="en-US" sz="6400" kern="1200" dirty="0"/>
        </a:p>
      </dsp:txBody>
      <dsp:txXfrm>
        <a:off x="2540658" y="1135216"/>
        <a:ext cx="2446560" cy="1135216"/>
      </dsp:txXfrm>
    </dsp:sp>
    <dsp:sp modelId="{22AAEFF4-E55D-4881-8C33-064EA9BA1164}">
      <dsp:nvSpPr>
        <dsp:cNvPr id="0" name=""/>
        <dsp:cNvSpPr/>
      </dsp:nvSpPr>
      <dsp:spPr>
        <a:xfrm>
          <a:off x="940984" y="2270432"/>
          <a:ext cx="5645908" cy="1135216"/>
        </a:xfrm>
        <a:prstGeom prst="trapezoid">
          <a:avLst>
            <a:gd name="adj" fmla="val 82890"/>
          </a:avLst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280" tIns="81280" rIns="81280" bIns="81280" numCol="1" spcCol="1270" anchor="ctr" anchorCtr="0">
          <a:noAutofit/>
        </a:bodyPr>
        <a:lstStyle/>
        <a:p>
          <a:pPr lvl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400" kern="1200" dirty="0" smtClean="0"/>
            <a:t>Process</a:t>
          </a:r>
          <a:endParaRPr lang="en-US" sz="6400" kern="1200" dirty="0"/>
        </a:p>
      </dsp:txBody>
      <dsp:txXfrm>
        <a:off x="1929018" y="2270432"/>
        <a:ext cx="3669840" cy="1135216"/>
      </dsp:txXfrm>
    </dsp:sp>
    <dsp:sp modelId="{44E4CC31-C820-49C5-853A-D6044B8FA9AF}">
      <dsp:nvSpPr>
        <dsp:cNvPr id="0" name=""/>
        <dsp:cNvSpPr/>
      </dsp:nvSpPr>
      <dsp:spPr>
        <a:xfrm>
          <a:off x="0" y="3405649"/>
          <a:ext cx="7527878" cy="1135216"/>
        </a:xfrm>
        <a:prstGeom prst="trapezoid">
          <a:avLst>
            <a:gd name="adj" fmla="val 8289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280" tIns="81280" rIns="81280" bIns="81280" numCol="1" spcCol="1270" anchor="ctr" anchorCtr="0">
          <a:noAutofit/>
        </a:bodyPr>
        <a:lstStyle/>
        <a:p>
          <a:pPr lvl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400" kern="1200" dirty="0" smtClean="0"/>
            <a:t>Policy</a:t>
          </a:r>
          <a:endParaRPr lang="en-US" sz="6400" kern="1200" dirty="0"/>
        </a:p>
      </dsp:txBody>
      <dsp:txXfrm>
        <a:off x="1317378" y="3405649"/>
        <a:ext cx="4893120" cy="11352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4AB5AE-8A7B-48A5-8972-2AE8108D9481}" type="datetimeFigureOut">
              <a:rPr lang="en-US" smtClean="0"/>
              <a:t>7/17/2015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6EB3E7-1944-4A00-983E-62356B4C66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42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6EB3E7-1944-4A00-983E-62356B4C666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049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6EB3E7-1944-4A00-983E-62356B4C666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3551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6EB3E7-1944-4A00-983E-62356B4C666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427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@charlesherring ¦ f15hb0wn.com/converge2015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234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@charlesherring ¦ f15hb0wn.com/converge2015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1203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@charlesherring ¦ f15hb0wn.com/converge2015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1385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50"/>
            <a:ext cx="12192000" cy="6878923"/>
          </a:xfrm>
          <a:prstGeom prst="rect">
            <a:avLst/>
          </a:prstGeom>
          <a:gradFill flip="none" rotWithShape="1">
            <a:gsLst>
              <a:gs pos="100000">
                <a:schemeClr val="accent1">
                  <a:tint val="44500"/>
                  <a:satMod val="160000"/>
                  <a:alpha val="66000"/>
                </a:schemeClr>
              </a:gs>
              <a:gs pos="73000">
                <a:srgbClr val="E1E8F5">
                  <a:alpha val="18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859" y="275168"/>
            <a:ext cx="10972800" cy="699449"/>
          </a:xfrm>
          <a:prstGeom prst="rect">
            <a:avLst/>
          </a:prstGeom>
        </p:spPr>
        <p:txBody>
          <a:bodyPr vert="horz"/>
          <a:lstStyle>
            <a:lvl1pPr algn="l">
              <a:defRPr sz="3733">
                <a:solidFill>
                  <a:srgbClr val="003366"/>
                </a:solidFill>
              </a:defRPr>
            </a:lvl1pPr>
          </a:lstStyle>
          <a:p>
            <a:r>
              <a:rPr lang="en-US" dirty="0" smtClean="0"/>
              <a:t>Header</a:t>
            </a:r>
            <a:endParaRPr lang="en-US" dirty="0"/>
          </a:p>
        </p:txBody>
      </p:sp>
      <p:pic>
        <p:nvPicPr>
          <p:cNvPr id="6" name="Picture 5" descr="lancope-logo-blue-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00" y="6463475"/>
            <a:ext cx="1625600" cy="318325"/>
          </a:xfrm>
          <a:prstGeom prst="rect">
            <a:avLst/>
          </a:prstGeom>
        </p:spPr>
      </p:pic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304800" y="6406339"/>
            <a:ext cx="82296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67" dirty="0" smtClean="0"/>
              <a:t>© 2014 Lancope, Inc. All rights reserved. </a:t>
            </a:r>
            <a:endParaRPr lang="en-US" sz="1067" dirty="0"/>
          </a:p>
        </p:txBody>
      </p:sp>
    </p:spTree>
    <p:extLst>
      <p:ext uri="{BB962C8B-B14F-4D97-AF65-F5344CB8AC3E}">
        <p14:creationId xmlns:p14="http://schemas.microsoft.com/office/powerpoint/2010/main" val="41670396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50"/>
            <a:ext cx="12192000" cy="6878923"/>
          </a:xfrm>
          <a:prstGeom prst="rect">
            <a:avLst/>
          </a:prstGeom>
          <a:gradFill flip="none" rotWithShape="1">
            <a:gsLst>
              <a:gs pos="100000">
                <a:schemeClr val="accent1">
                  <a:tint val="44500"/>
                  <a:satMod val="160000"/>
                  <a:alpha val="66000"/>
                </a:schemeClr>
              </a:gs>
              <a:gs pos="73000">
                <a:srgbClr val="E1E8F5">
                  <a:alpha val="18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859" y="275168"/>
            <a:ext cx="10972800" cy="699449"/>
          </a:xfrm>
          <a:prstGeom prst="rect">
            <a:avLst/>
          </a:prstGeom>
        </p:spPr>
        <p:txBody>
          <a:bodyPr vert="horz"/>
          <a:lstStyle>
            <a:lvl1pPr algn="l">
              <a:defRPr sz="3733">
                <a:solidFill>
                  <a:srgbClr val="003366"/>
                </a:solidFill>
              </a:defRPr>
            </a:lvl1pPr>
          </a:lstStyle>
          <a:p>
            <a:r>
              <a:rPr lang="en-US" dirty="0" smtClean="0"/>
              <a:t>Header</a:t>
            </a:r>
            <a:endParaRPr lang="en-US" dirty="0"/>
          </a:p>
        </p:txBody>
      </p:sp>
      <p:pic>
        <p:nvPicPr>
          <p:cNvPr id="6" name="Picture 5" descr="lancope-logo-blue-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00" y="6463475"/>
            <a:ext cx="1625600" cy="318325"/>
          </a:xfrm>
          <a:prstGeom prst="rect">
            <a:avLst/>
          </a:prstGeom>
        </p:spPr>
      </p:pic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304800" y="6406339"/>
            <a:ext cx="82296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67" dirty="0" smtClean="0"/>
              <a:t>© 2014 Lancope, Inc. All rights reserved. </a:t>
            </a:r>
            <a:endParaRPr lang="en-US" sz="1067" dirty="0"/>
          </a:p>
        </p:txBody>
      </p:sp>
    </p:spTree>
    <p:extLst>
      <p:ext uri="{BB962C8B-B14F-4D97-AF65-F5344CB8AC3E}">
        <p14:creationId xmlns:p14="http://schemas.microsoft.com/office/powerpoint/2010/main" val="3374014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50"/>
            <a:ext cx="12192000" cy="6878923"/>
          </a:xfrm>
          <a:prstGeom prst="rect">
            <a:avLst/>
          </a:prstGeom>
          <a:gradFill flip="none" rotWithShape="1">
            <a:gsLst>
              <a:gs pos="100000">
                <a:schemeClr val="accent1">
                  <a:tint val="44500"/>
                  <a:satMod val="160000"/>
                  <a:alpha val="66000"/>
                </a:schemeClr>
              </a:gs>
              <a:gs pos="73000">
                <a:srgbClr val="E1E8F5">
                  <a:alpha val="18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859" y="275168"/>
            <a:ext cx="10972800" cy="699449"/>
          </a:xfrm>
          <a:prstGeom prst="rect">
            <a:avLst/>
          </a:prstGeom>
        </p:spPr>
        <p:txBody>
          <a:bodyPr vert="horz"/>
          <a:lstStyle>
            <a:lvl1pPr algn="l">
              <a:defRPr sz="3733">
                <a:solidFill>
                  <a:srgbClr val="003366"/>
                </a:solidFill>
              </a:defRPr>
            </a:lvl1pPr>
          </a:lstStyle>
          <a:p>
            <a:r>
              <a:rPr lang="en-US" dirty="0" smtClean="0"/>
              <a:t>Header</a:t>
            </a:r>
            <a:endParaRPr lang="en-US" dirty="0"/>
          </a:p>
        </p:txBody>
      </p:sp>
      <p:pic>
        <p:nvPicPr>
          <p:cNvPr id="6" name="Picture 5" descr="lancope-logo-blue-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00" y="6463475"/>
            <a:ext cx="1625600" cy="318325"/>
          </a:xfrm>
          <a:prstGeom prst="rect">
            <a:avLst/>
          </a:prstGeom>
        </p:spPr>
      </p:pic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304800" y="6406339"/>
            <a:ext cx="82296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67" dirty="0" smtClean="0"/>
              <a:t>© 2014 Lancope, Inc. All rights reserved. </a:t>
            </a:r>
            <a:endParaRPr lang="en-US" sz="1067" dirty="0"/>
          </a:p>
        </p:txBody>
      </p:sp>
    </p:spTree>
    <p:extLst>
      <p:ext uri="{BB962C8B-B14F-4D97-AF65-F5344CB8AC3E}">
        <p14:creationId xmlns:p14="http://schemas.microsoft.com/office/powerpoint/2010/main" val="24152521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50"/>
            <a:ext cx="12192000" cy="6878923"/>
          </a:xfrm>
          <a:prstGeom prst="rect">
            <a:avLst/>
          </a:prstGeom>
          <a:gradFill flip="none" rotWithShape="1">
            <a:gsLst>
              <a:gs pos="100000">
                <a:schemeClr val="accent1">
                  <a:tint val="44500"/>
                  <a:satMod val="160000"/>
                  <a:alpha val="66000"/>
                </a:schemeClr>
              </a:gs>
              <a:gs pos="73000">
                <a:srgbClr val="E1E8F5">
                  <a:alpha val="18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859" y="275168"/>
            <a:ext cx="10972800" cy="699449"/>
          </a:xfrm>
          <a:prstGeom prst="rect">
            <a:avLst/>
          </a:prstGeom>
        </p:spPr>
        <p:txBody>
          <a:bodyPr vert="horz"/>
          <a:lstStyle>
            <a:lvl1pPr algn="l">
              <a:defRPr sz="3733">
                <a:solidFill>
                  <a:srgbClr val="003366"/>
                </a:solidFill>
              </a:defRPr>
            </a:lvl1pPr>
          </a:lstStyle>
          <a:p>
            <a:r>
              <a:rPr lang="en-US" dirty="0" smtClean="0"/>
              <a:t>Header</a:t>
            </a:r>
            <a:endParaRPr lang="en-US" dirty="0"/>
          </a:p>
        </p:txBody>
      </p:sp>
      <p:pic>
        <p:nvPicPr>
          <p:cNvPr id="6" name="Picture 5" descr="lancope-logo-blue-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00" y="6463475"/>
            <a:ext cx="1625600" cy="318325"/>
          </a:xfrm>
          <a:prstGeom prst="rect">
            <a:avLst/>
          </a:prstGeom>
        </p:spPr>
      </p:pic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304800" y="6406339"/>
            <a:ext cx="8229600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en-US"/>
            </a:defPPr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67" dirty="0" smtClean="0"/>
              <a:t>© 2014 Lancope, Inc. All rights reserved. </a:t>
            </a:r>
            <a:endParaRPr lang="en-US" sz="1067" dirty="0"/>
          </a:p>
        </p:txBody>
      </p:sp>
    </p:spTree>
    <p:extLst>
      <p:ext uri="{BB962C8B-B14F-4D97-AF65-F5344CB8AC3E}">
        <p14:creationId xmlns:p14="http://schemas.microsoft.com/office/powerpoint/2010/main" val="7947084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200" y="6366491"/>
            <a:ext cx="10515600" cy="365125"/>
          </a:xfrm>
        </p:spPr>
        <p:txBody>
          <a:bodyPr/>
          <a:lstStyle/>
          <a:p>
            <a:r>
              <a:rPr lang="en-US" smtClean="0"/>
              <a:t>@charlesherring ¦ f15hb0wn.com/converge2015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2129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@charlesherring ¦ f15hb0wn.com/converge2015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638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@charlesherring ¦ f15hb0wn.com/converge2015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344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@charlesherring ¦ f15hb0wn.com/converge2015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8497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@charlesherring ¦ f15hb0wn.com/converge2015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137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@charlesherring ¦ f15hb0wn.com/converge2015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7185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@charlesherring ¦ f15hb0wn.com/converge2015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31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@charlesherring ¦ f15hb0wn.com/converge2015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4444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@charlesherring ¦ f15hb0wn.com/converge2015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500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5008" y="1067772"/>
            <a:ext cx="10308609" cy="2387600"/>
          </a:xfrm>
        </p:spPr>
        <p:txBody>
          <a:bodyPr/>
          <a:lstStyle/>
          <a:p>
            <a:r>
              <a:rPr lang="en-US" dirty="0" smtClean="0"/>
              <a:t>Process: The Salvation of InfoSec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Charles Herring</a:t>
            </a:r>
          </a:p>
          <a:p>
            <a:r>
              <a:rPr lang="en-US" dirty="0" smtClean="0"/>
              <a:t>@</a:t>
            </a:r>
            <a:r>
              <a:rPr lang="en-US" dirty="0" err="1" smtClean="0"/>
              <a:t>charlesherring</a:t>
            </a:r>
            <a:endParaRPr lang="en-US" dirty="0" smtClean="0"/>
          </a:p>
          <a:p>
            <a:r>
              <a:rPr lang="en-US" dirty="0" smtClean="0"/>
              <a:t>F15hb0wn.com/converge2015</a:t>
            </a:r>
            <a:endParaRPr lang="en-US" dirty="0" smtClean="0"/>
          </a:p>
          <a:p>
            <a:r>
              <a:rPr lang="en-US" dirty="0" smtClean="0"/>
              <a:t>CHerring@Lancope.com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817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we block?</a:t>
            </a:r>
          </a:p>
          <a:p>
            <a:r>
              <a:rPr lang="en-US" dirty="0" smtClean="0"/>
              <a:t>How do we detect?</a:t>
            </a:r>
          </a:p>
          <a:p>
            <a:r>
              <a:rPr lang="en-US" dirty="0" smtClean="0"/>
              <a:t>How do we determine impact?</a:t>
            </a:r>
          </a:p>
          <a:p>
            <a:r>
              <a:rPr lang="en-US" dirty="0" smtClean="0"/>
              <a:t>How do we do retro-analysis?</a:t>
            </a:r>
          </a:p>
          <a:p>
            <a:r>
              <a:rPr lang="en-US" dirty="0" smtClean="0"/>
              <a:t>How do we report?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@charlesherring ¦ f15hb0wn.com/converge2015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7809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Interview - Detection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62117" y="1376516"/>
            <a:ext cx="1092363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2400" dirty="0"/>
              <a:t>How is known malware detected?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2400" dirty="0"/>
              <a:t>How is 0 Day malware detected?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2400" dirty="0"/>
              <a:t>How are IOC detected?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2400" dirty="0"/>
              <a:t>How are network behaviors detected?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2400" dirty="0"/>
              <a:t>How are network anomalies detected?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2400" dirty="0"/>
              <a:t>Need logs from each of these tools for the monitored 30 days.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65511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Interview - Response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62117" y="1376516"/>
            <a:ext cx="1092363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 defTabSz="1219170">
              <a:buFont typeface="Arial" panose="020B0604020202020204" pitchFamily="34" charset="0"/>
              <a:buChar char="•"/>
              <a:defRPr/>
            </a:pPr>
            <a:r>
              <a:rPr lang="en-US" sz="2400" dirty="0">
                <a:solidFill>
                  <a:prstClr val="black"/>
                </a:solidFill>
                <a:latin typeface="Century Gothic"/>
              </a:rPr>
              <a:t>How long (in man/hours) does it take to:</a:t>
            </a:r>
          </a:p>
          <a:p>
            <a:pPr marL="990575" lvl="1" indent="-38099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  <a:latin typeface="Century Gothic"/>
              </a:rPr>
              <a:t>Quarantine/clean a machine</a:t>
            </a:r>
          </a:p>
          <a:p>
            <a:pPr marL="990575" lvl="1" indent="-38099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  <a:latin typeface="Century Gothic"/>
              </a:rPr>
              <a:t>Determine internal communications from infected machines</a:t>
            </a:r>
          </a:p>
          <a:p>
            <a:pPr marL="990575" lvl="1" indent="-38099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  <a:latin typeface="Century Gothic"/>
              </a:rPr>
              <a:t>Map network communications to malware/files</a:t>
            </a:r>
          </a:p>
          <a:p>
            <a:pPr marL="990575" lvl="1" indent="-38099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  <a:latin typeface="Century Gothic"/>
              </a:rPr>
              <a:t>Retro-flow analysis</a:t>
            </a:r>
          </a:p>
          <a:p>
            <a:pPr marL="990575" lvl="1" indent="-38099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  <a:latin typeface="Century Gothic"/>
              </a:rPr>
              <a:t>Retro-file analysis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  <a:latin typeface="Century Gothic"/>
              </a:rPr>
              <a:t>For each of the above:</a:t>
            </a:r>
          </a:p>
          <a:p>
            <a:pPr marL="990575" lvl="1" indent="-38099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  <a:latin typeface="Century Gothic"/>
              </a:rPr>
              <a:t>What tools are used</a:t>
            </a:r>
          </a:p>
          <a:p>
            <a:pPr marL="990575" lvl="1" indent="-38099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prstClr val="black"/>
                </a:solidFill>
                <a:latin typeface="Century Gothic"/>
              </a:rPr>
              <a:t>Probability complete data will be found</a:t>
            </a:r>
            <a:endParaRPr lang="en-US" sz="2400" dirty="0">
              <a:solidFill>
                <a:prstClr val="black"/>
              </a:solidFill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40916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Investigative Completeness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74860" y="1060605"/>
            <a:ext cx="9756283" cy="3046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i="1" dirty="0">
                <a:solidFill>
                  <a:srgbClr val="00B050"/>
                </a:solidFill>
              </a:rPr>
              <a:t>Host A connected to Ukrainian Host B at 8:00am on 1/1/2015</a:t>
            </a:r>
            <a:r>
              <a:rPr lang="en-US" sz="2400" i="1" dirty="0">
                <a:solidFill>
                  <a:schemeClr val="accent6">
                    <a:lumMod val="50000"/>
                  </a:schemeClr>
                </a:solidFill>
              </a:rPr>
              <a:t>. </a:t>
            </a:r>
            <a:r>
              <a:rPr lang="en-US" sz="2400" i="1" dirty="0">
                <a:solidFill>
                  <a:srgbClr val="FFC000"/>
                </a:solidFill>
              </a:rPr>
              <a:t>It downloaded and executed an unknown type of malware that was later classified as </a:t>
            </a:r>
            <a:r>
              <a:rPr lang="en-US" sz="2400" i="1" dirty="0" err="1">
                <a:solidFill>
                  <a:srgbClr val="FFC000"/>
                </a:solidFill>
              </a:rPr>
              <a:t>Malware.ABC</a:t>
            </a:r>
            <a:r>
              <a:rPr lang="en-US" sz="2400" i="1" dirty="0"/>
              <a:t>. </a:t>
            </a:r>
            <a:r>
              <a:rPr lang="en-US" sz="2400" i="1" dirty="0">
                <a:solidFill>
                  <a:srgbClr val="00B050"/>
                </a:solidFill>
              </a:rPr>
              <a:t>Upon compromise, Host A began reconnaissance on the network, </a:t>
            </a:r>
            <a:r>
              <a:rPr lang="en-US" sz="2400" i="1" dirty="0" smtClean="0">
                <a:solidFill>
                  <a:srgbClr val="00B050"/>
                </a:solidFill>
              </a:rPr>
              <a:t>infected </a:t>
            </a:r>
            <a:r>
              <a:rPr lang="en-US" sz="2400" i="1" dirty="0">
                <a:solidFill>
                  <a:srgbClr val="00B050"/>
                </a:solidFill>
              </a:rPr>
              <a:t>4 other machines and collected 1.3GB of traffic from file shares before exfiltration it to a FTP server in Eastern Europe. </a:t>
            </a:r>
            <a:r>
              <a:rPr lang="en-US" sz="2400" i="1" dirty="0">
                <a:solidFill>
                  <a:srgbClr val="0070C0"/>
                </a:solidFill>
              </a:rPr>
              <a:t>Retro-analysis revealed that 6 other machines had been compromised on the </a:t>
            </a:r>
            <a:r>
              <a:rPr lang="en-US" sz="2400" i="1" dirty="0" smtClean="0">
                <a:solidFill>
                  <a:srgbClr val="0070C0"/>
                </a:solidFill>
              </a:rPr>
              <a:t>network </a:t>
            </a:r>
            <a:r>
              <a:rPr lang="en-US" sz="2400" i="1" dirty="0">
                <a:solidFill>
                  <a:srgbClr val="0070C0"/>
                </a:solidFill>
              </a:rPr>
              <a:t>in a similar manner.</a:t>
            </a:r>
            <a:r>
              <a:rPr lang="en-US" sz="2400" i="1" dirty="0">
                <a:solidFill>
                  <a:srgbClr val="FFC000"/>
                </a:solidFill>
              </a:rPr>
              <a:t> </a:t>
            </a:r>
            <a:r>
              <a:rPr lang="en-US" sz="2400" i="1" dirty="0" smtClean="0">
                <a:solidFill>
                  <a:srgbClr val="FF0000"/>
                </a:solidFill>
              </a:rPr>
              <a:t>User was identified as John Doe in Sales. Event appears to be unintentional. Training on malware scheduled.</a:t>
            </a:r>
            <a:endParaRPr lang="en-US" sz="2400" i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859" y="4837180"/>
            <a:ext cx="9756284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i="1" dirty="0"/>
              <a:t>Host A was infected with </a:t>
            </a:r>
            <a:r>
              <a:rPr lang="en-US" sz="2400" i="1" dirty="0" err="1"/>
              <a:t>Malware.ABC</a:t>
            </a:r>
            <a:r>
              <a:rPr lang="en-US" sz="2400" i="1" dirty="0"/>
              <a:t> at an undetermined time. Existing tools make it impossible to determine impact or resolve if this is the first occurrence of this type of attack.</a:t>
            </a:r>
            <a:endParaRPr lang="en-US" sz="24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0092698" y="1060606"/>
            <a:ext cx="553998" cy="30777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vert" wrap="square" rtlCol="0">
            <a:spAutoFit/>
          </a:bodyPr>
          <a:lstStyle/>
          <a:p>
            <a:r>
              <a:rPr lang="en-US" sz="2400" dirty="0"/>
              <a:t>Complete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0092698" y="4837180"/>
            <a:ext cx="553998" cy="1231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vert" wrap="square" rtlCol="0">
            <a:spAutoFit/>
          </a:bodyPr>
          <a:lstStyle/>
          <a:p>
            <a:r>
              <a:rPr lang="en-US" sz="2400" dirty="0"/>
              <a:t>Current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8287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the </a:t>
            </a:r>
            <a:r>
              <a:rPr lang="en-US" dirty="0" err="1" smtClean="0"/>
              <a:t>FlowChart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Putting it Together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@charlesherring ¦ f15hb0wn.com/converge2015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382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 in the blanks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859" y="1299841"/>
            <a:ext cx="5898711" cy="298555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4918" y="3046755"/>
            <a:ext cx="5414650" cy="2767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36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Blocking (Before)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Don’t need detail here</a:t>
            </a:r>
          </a:p>
          <a:p>
            <a:r>
              <a:rPr lang="en-US" dirty="0" smtClean="0"/>
              <a:t>Don’t care about blocked</a:t>
            </a:r>
          </a:p>
          <a:p>
            <a:r>
              <a:rPr lang="en-US" dirty="0" smtClean="0"/>
              <a:t>Need to find “passed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Number of “detected” + “can't detect”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218073" y="1600201"/>
            <a:ext cx="3518111" cy="4034309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@charlesherring ¦ f15hb0wn.com/converge2015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07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Detection (During)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Review logs</a:t>
            </a:r>
          </a:p>
          <a:p>
            <a:r>
              <a:rPr lang="en-US" dirty="0" smtClean="0"/>
              <a:t>Map technologies to Context</a:t>
            </a:r>
          </a:p>
          <a:p>
            <a:r>
              <a:rPr lang="en-US" dirty="0" smtClean="0"/>
              <a:t>Add Organization specific technologies</a:t>
            </a:r>
          </a:p>
          <a:p>
            <a:r>
              <a:rPr lang="en-US" dirty="0" smtClean="0"/>
              <a:t>Useful/actionable events</a:t>
            </a:r>
          </a:p>
          <a:p>
            <a:r>
              <a:rPr lang="en-US" dirty="0" smtClean="0"/>
              <a:t>Updated “passed”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199797" y="590267"/>
            <a:ext cx="5219302" cy="595941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@charlesherring ¦ f15hb0wn.com/converge2015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09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 (After)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Time/event</a:t>
            </a:r>
          </a:p>
          <a:p>
            <a:pPr lvl="1"/>
            <a:r>
              <a:rPr lang="en-US" dirty="0" smtClean="0"/>
              <a:t>May be impossible</a:t>
            </a:r>
          </a:p>
          <a:p>
            <a:r>
              <a:rPr lang="en-US" dirty="0" smtClean="0"/>
              <a:t>Completeness</a:t>
            </a:r>
          </a:p>
          <a:p>
            <a:pPr lvl="1"/>
            <a:r>
              <a:rPr lang="en-US" dirty="0" smtClean="0"/>
              <a:t>Data available</a:t>
            </a:r>
          </a:p>
          <a:p>
            <a:pPr lvl="1"/>
            <a:r>
              <a:rPr lang="en-US" dirty="0" smtClean="0"/>
              <a:t>Analysis thoroughness</a:t>
            </a:r>
          </a:p>
          <a:p>
            <a:r>
              <a:rPr lang="en-US" dirty="0" smtClean="0"/>
              <a:t>Ideal Process not actual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431809" y="286305"/>
            <a:ext cx="5513695" cy="5726648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@charlesherring ¦ f15hb0wn.com/converge2015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57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Math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Add then multiply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161361" y="217493"/>
            <a:ext cx="2893326" cy="64487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182" y="2457363"/>
            <a:ext cx="5214928" cy="4202744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@charlesherring ¦ f15hb0wn.com/converge2015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012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</a:p>
          <a:p>
            <a:r>
              <a:rPr lang="en-US" dirty="0" smtClean="0"/>
              <a:t>The Interview</a:t>
            </a:r>
          </a:p>
          <a:p>
            <a:r>
              <a:rPr lang="en-US" dirty="0" smtClean="0"/>
              <a:t>Building the Flow Chart</a:t>
            </a:r>
          </a:p>
          <a:p>
            <a:r>
              <a:rPr lang="en-US" dirty="0" smtClean="0"/>
              <a:t>Using the Flow Chart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@charlesherring ¦ f15hb0wn.com/converge2015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802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the Flowchart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Time for Change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@charlesherring ¦ f15hb0wn.com/converge2015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41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Vendor Conversations/Testing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Tools must:</a:t>
            </a:r>
          </a:p>
          <a:p>
            <a:pPr lvl="1"/>
            <a:r>
              <a:rPr lang="en-US" dirty="0" smtClean="0"/>
              <a:t>Reduce # events (blocking)</a:t>
            </a:r>
          </a:p>
          <a:p>
            <a:pPr lvl="1"/>
            <a:r>
              <a:rPr lang="en-US" dirty="0" smtClean="0"/>
              <a:t>Improved detection</a:t>
            </a:r>
          </a:p>
          <a:p>
            <a:pPr lvl="1"/>
            <a:r>
              <a:rPr lang="en-US" dirty="0" smtClean="0"/>
              <a:t>Reduce response times</a:t>
            </a:r>
          </a:p>
          <a:p>
            <a:pPr lvl="1"/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887280" y="365125"/>
            <a:ext cx="2949042" cy="237665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1353" y="3312103"/>
            <a:ext cx="3426143" cy="2761151"/>
          </a:xfrm>
          <a:prstGeom prst="rect">
            <a:avLst/>
          </a:prstGeom>
        </p:spPr>
      </p:pic>
      <p:cxnSp>
        <p:nvCxnSpPr>
          <p:cNvPr id="10" name="Straight Arrow Connector 9"/>
          <p:cNvCxnSpPr>
            <a:stCxn id="7" idx="2"/>
            <a:endCxn id="8" idx="0"/>
          </p:cNvCxnSpPr>
          <p:nvPr/>
        </p:nvCxnSpPr>
        <p:spPr>
          <a:xfrm flipH="1">
            <a:off x="8444425" y="2741777"/>
            <a:ext cx="917376" cy="57032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93223" y="4692678"/>
            <a:ext cx="4685211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i="1" dirty="0"/>
              <a:t>Blocked events improved 68%. FTE reduction from 123 (impossible) to 9. Detection accuracy improved from 49% to 99%. </a:t>
            </a:r>
          </a:p>
        </p:txBody>
      </p:sp>
      <p:sp>
        <p:nvSpPr>
          <p:cNvPr id="14" name="Rounded Rectangular Callout 13"/>
          <p:cNvSpPr/>
          <p:nvPr/>
        </p:nvSpPr>
        <p:spPr>
          <a:xfrm>
            <a:off x="5181600" y="2261013"/>
            <a:ext cx="1828800" cy="1051089"/>
          </a:xfrm>
          <a:prstGeom prst="wedgeRoundRectCallout">
            <a:avLst>
              <a:gd name="adj1" fmla="val 43346"/>
              <a:gd name="adj2" fmla="val 11184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With new tool</a:t>
            </a:r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@charlesherring ¦ f15hb0wn.com/converge2015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73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Exec-Manager-Operator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Common Language</a:t>
            </a:r>
          </a:p>
          <a:p>
            <a:r>
              <a:rPr lang="en-US" dirty="0" smtClean="0"/>
              <a:t>Tool impact on business risk</a:t>
            </a:r>
          </a:p>
          <a:p>
            <a:r>
              <a:rPr lang="en-US" dirty="0" smtClean="0"/>
              <a:t>Tool impact on business cost</a:t>
            </a:r>
          </a:p>
          <a:p>
            <a:r>
              <a:rPr lang="en-US" dirty="0" smtClean="0"/>
              <a:t>Failure reports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38200" y="4825849"/>
            <a:ext cx="4685211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i="1" dirty="0"/>
              <a:t>Blocked events improved 68%. FTE reduction from 123 (impossible) to 9. Detection accuracy improved from 49% to 99%.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1683" y="1600199"/>
            <a:ext cx="3602851" cy="2903561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@charlesherring ¦ f15hb0wn.com/converge2015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281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Training &amp; Staffing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839788" y="1294998"/>
            <a:ext cx="5157787" cy="823912"/>
          </a:xfrm>
        </p:spPr>
        <p:txBody>
          <a:bodyPr/>
          <a:lstStyle/>
          <a:p>
            <a:r>
              <a:rPr lang="en-US" dirty="0" smtClean="0"/>
              <a:t>Easy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35071" y="2253944"/>
            <a:ext cx="5157787" cy="1169228"/>
          </a:xfrm>
        </p:spPr>
        <p:txBody>
          <a:bodyPr/>
          <a:lstStyle/>
          <a:p>
            <a:r>
              <a:rPr lang="en-US" dirty="0" smtClean="0"/>
              <a:t>Hire/train someone to do this all day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6172200" y="1278732"/>
            <a:ext cx="5183188" cy="823912"/>
          </a:xfrm>
        </p:spPr>
        <p:txBody>
          <a:bodyPr/>
          <a:lstStyle/>
          <a:p>
            <a:r>
              <a:rPr lang="en-US" dirty="0" smtClean="0"/>
              <a:t>Expensive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6172200" y="2075720"/>
            <a:ext cx="5183188" cy="3684588"/>
          </a:xfrm>
        </p:spPr>
        <p:txBody>
          <a:bodyPr/>
          <a:lstStyle/>
          <a:p>
            <a:r>
              <a:rPr lang="en-US" dirty="0" smtClean="0"/>
              <a:t>Hire someone that can actually do this</a:t>
            </a:r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3249" y="2775710"/>
            <a:ext cx="4121624" cy="34345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1146" y="2775710"/>
            <a:ext cx="3244242" cy="3709321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@charlesherring ¦ f15hb0wn.com/converge2015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502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smtClean="0"/>
              <a:t>f15hb0wn.com/converge2015</a:t>
            </a:r>
            <a:endParaRPr lang="en-US" dirty="0" smtClean="0"/>
          </a:p>
          <a:p>
            <a:r>
              <a:rPr lang="en-US" dirty="0" smtClean="0"/>
              <a:t>@</a:t>
            </a:r>
            <a:r>
              <a:rPr lang="en-US" dirty="0" err="1" smtClean="0"/>
              <a:t>charlesherring</a:t>
            </a:r>
            <a:endParaRPr lang="en-US" dirty="0" smtClean="0"/>
          </a:p>
          <a:p>
            <a:r>
              <a:rPr lang="en-US" dirty="0" smtClean="0"/>
              <a:t>CHerring@Lancope.com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@charlesherring ¦ f15hb0wn.com/converge2015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65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Why it's important 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@charlesherring ¦ f15hb0wn.com/converge2015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1815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Problems Addressed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Vendor Fatigue and Tool Selection</a:t>
            </a:r>
          </a:p>
          <a:p>
            <a:r>
              <a:rPr lang="en-US" dirty="0" smtClean="0"/>
              <a:t>Exec-Management-Operator Communication</a:t>
            </a:r>
          </a:p>
          <a:p>
            <a:r>
              <a:rPr lang="en-US" dirty="0" smtClean="0"/>
              <a:t>Staffing Skilled InfoSec Teams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@charlesherring ¦ f15hb0wn.com/converge2015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7177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Missing Foundation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0236011"/>
              </p:ext>
            </p:extLst>
          </p:nvPr>
        </p:nvGraphicFramePr>
        <p:xfrm>
          <a:off x="838200" y="1825625"/>
          <a:ext cx="7527878" cy="45408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@charlesherring ¦ f15hb0wn.com/converge2015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761863" y="5677469"/>
            <a:ext cx="3166280" cy="5847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200" dirty="0" smtClean="0"/>
              <a:t>Defines Business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8761863" y="3254515"/>
            <a:ext cx="3166280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200" dirty="0" smtClean="0"/>
              <a:t>Execute Process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8761863" y="2371396"/>
            <a:ext cx="3166280" cy="58477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200" dirty="0" smtClean="0"/>
              <a:t>Enables People</a:t>
            </a:r>
            <a:endParaRPr lang="en-US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8761863" y="4009519"/>
            <a:ext cx="3166280" cy="1077218"/>
          </a:xfrm>
          <a:prstGeom prst="rect">
            <a:avLst/>
          </a:prstGeom>
          <a:solidFill>
            <a:srgbClr val="50E0B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Operationalize Policy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78653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Process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99303" y="1690688"/>
            <a:ext cx="4048159" cy="4628483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@charlesherring ¦ f15hb0wn.com/converge2015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46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Needed Process</a:t>
            </a:r>
            <a:endParaRPr lang="en-US" dirty="0"/>
          </a:p>
        </p:txBody>
      </p:sp>
      <p:pic>
        <p:nvPicPr>
          <p:cNvPr id="4" name="Picture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0714" y="1288379"/>
            <a:ext cx="7644230" cy="5761527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@charlesherring ¦ f15hb0wn.com/converge2015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901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Interview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Honest Conversation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@charlesherring ¦ f15hb0wn.com/converge2015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96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Setting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Operator Focused</a:t>
            </a:r>
          </a:p>
          <a:p>
            <a:r>
              <a:rPr lang="en-US" dirty="0" smtClean="0"/>
              <a:t>2 – 3 hours</a:t>
            </a:r>
          </a:p>
          <a:p>
            <a:r>
              <a:rPr lang="en-US" dirty="0" smtClean="0"/>
              <a:t>Moderator</a:t>
            </a:r>
          </a:p>
          <a:p>
            <a:r>
              <a:rPr lang="en-US" dirty="0" smtClean="0"/>
              <a:t>Secretary</a:t>
            </a:r>
          </a:p>
          <a:p>
            <a:r>
              <a:rPr lang="en-US" dirty="0" smtClean="0"/>
              <a:t>Food</a:t>
            </a:r>
          </a:p>
          <a:p>
            <a:r>
              <a:rPr lang="en-US" dirty="0" smtClean="0"/>
              <a:t>Whiteboards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@charlesherring ¦ f15hb0wn.com/converge2015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2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</TotalTime>
  <Words>613</Words>
  <Application>Microsoft Office PowerPoint</Application>
  <PresentationFormat>Widescreen</PresentationFormat>
  <Paragraphs>133</Paragraphs>
  <Slides>24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Calibri Light</vt:lpstr>
      <vt:lpstr>Century Gothic</vt:lpstr>
      <vt:lpstr>Office Theme</vt:lpstr>
      <vt:lpstr>Process: The Salvation of InfoSec</vt:lpstr>
      <vt:lpstr>Agenda</vt:lpstr>
      <vt:lpstr>Problem Statement</vt:lpstr>
      <vt:lpstr>The Problems Addressed</vt:lpstr>
      <vt:lpstr>Missing Foundation</vt:lpstr>
      <vt:lpstr>Existing Process</vt:lpstr>
      <vt:lpstr>Needed Process</vt:lpstr>
      <vt:lpstr>The Interview</vt:lpstr>
      <vt:lpstr>The Setting</vt:lpstr>
      <vt:lpstr>The Questions</vt:lpstr>
      <vt:lpstr>The Interview - Detection</vt:lpstr>
      <vt:lpstr>The Interview - Response</vt:lpstr>
      <vt:lpstr>Investigative Completeness</vt:lpstr>
      <vt:lpstr>Building the FlowChart</vt:lpstr>
      <vt:lpstr>Fill in the blanks</vt:lpstr>
      <vt:lpstr>Blocking (Before)</vt:lpstr>
      <vt:lpstr>Detection (During)</vt:lpstr>
      <vt:lpstr>Response (After)</vt:lpstr>
      <vt:lpstr>The Math</vt:lpstr>
      <vt:lpstr>Using the Flowchart</vt:lpstr>
      <vt:lpstr>Vendor Conversations/Testing</vt:lpstr>
      <vt:lpstr>Exec-Manager-Operator</vt:lpstr>
      <vt:lpstr>Training &amp; Staffing</vt:lpstr>
      <vt:lpstr>Resources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Process: The Salvation of InfoSec</dc:title>
  <dc:creator>Charles Herring</dc:creator>
  <cp:lastModifiedBy>Charles Herring</cp:lastModifiedBy>
  <cp:revision>9</cp:revision>
  <dcterms:created xsi:type="dcterms:W3CDTF">2015-07-17T14:09:13Z</dcterms:created>
  <dcterms:modified xsi:type="dcterms:W3CDTF">2015-07-17T15:11:19Z</dcterms:modified>
</cp:coreProperties>
</file>